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7" r:id="rId3"/>
    <p:sldId id="387" r:id="rId4"/>
    <p:sldId id="269" r:id="rId5"/>
    <p:sldId id="270" r:id="rId6"/>
    <p:sldId id="271" r:id="rId7"/>
    <p:sldId id="273" r:id="rId8"/>
    <p:sldId id="336" r:id="rId9"/>
    <p:sldId id="274" r:id="rId10"/>
    <p:sldId id="275" r:id="rId11"/>
    <p:sldId id="391" r:id="rId12"/>
    <p:sldId id="279" r:id="rId13"/>
    <p:sldId id="386" r:id="rId14"/>
    <p:sldId id="280" r:id="rId15"/>
    <p:sldId id="378" r:id="rId16"/>
    <p:sldId id="281" r:id="rId17"/>
    <p:sldId id="282" r:id="rId18"/>
    <p:sldId id="283" r:id="rId19"/>
    <p:sldId id="374" r:id="rId20"/>
    <p:sldId id="284" r:id="rId21"/>
    <p:sldId id="285" r:id="rId22"/>
    <p:sldId id="286" r:id="rId23"/>
    <p:sldId id="384" r:id="rId24"/>
    <p:sldId id="287" r:id="rId25"/>
    <p:sldId id="375" r:id="rId26"/>
    <p:sldId id="365" r:id="rId27"/>
    <p:sldId id="366" r:id="rId28"/>
    <p:sldId id="389" r:id="rId29"/>
    <p:sldId id="289" r:id="rId30"/>
    <p:sldId id="363" r:id="rId31"/>
    <p:sldId id="390" r:id="rId32"/>
    <p:sldId id="388" r:id="rId33"/>
    <p:sldId id="291" r:id="rId34"/>
    <p:sldId id="373" r:id="rId35"/>
    <p:sldId id="377" r:id="rId36"/>
    <p:sldId id="372" r:id="rId37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1" autoAdjust="0"/>
    <p:restoredTop sz="80251" autoAdjust="0"/>
  </p:normalViewPr>
  <p:slideViewPr>
    <p:cSldViewPr>
      <p:cViewPr varScale="1">
        <p:scale>
          <a:sx n="74" d="100"/>
          <a:sy n="74" d="100"/>
        </p:scale>
        <p:origin x="16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430474301410054E-2"/>
          <c:y val="2.2769110925659423E-2"/>
          <c:w val="0.93979666215948909"/>
          <c:h val="0.92930549706363375"/>
        </c:manualLayout>
      </c:layout>
      <c:bar3DChart>
        <c:barDir val="col"/>
        <c:grouping val="stacked"/>
        <c:varyColors val="0"/>
        <c:ser>
          <c:idx val="2"/>
          <c:order val="0"/>
          <c:tx>
            <c:v>Otvorena hirurgija</c:v>
          </c:tx>
          <c:spPr>
            <a:solidFill>
              <a:srgbClr val="0070C0"/>
            </a:solidFill>
          </c:spPr>
          <c:invertIfNegative val="0"/>
          <c:cat>
            <c:numRef>
              <c:f>'[Procedure na karotidnim arterijama (otvorena hirurgija i stenting).xlsx]Sheet1'!$B$1:$AD$1</c:f>
              <c:numCache>
                <c:formatCode>General</c:formatCode>
                <c:ptCount val="29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</c:numCache>
            </c:numRef>
          </c:cat>
          <c:val>
            <c:numRef>
              <c:f>'[Procedure na karotidnim arterijama (otvorena hirurgija i stenting).xlsx]Sheet1'!$B$2:$AD$2</c:f>
              <c:numCache>
                <c:formatCode>General</c:formatCode>
                <c:ptCount val="29"/>
                <c:pt idx="0">
                  <c:v>154</c:v>
                </c:pt>
                <c:pt idx="1">
                  <c:v>96</c:v>
                </c:pt>
                <c:pt idx="2">
                  <c:v>64</c:v>
                </c:pt>
                <c:pt idx="3">
                  <c:v>64</c:v>
                </c:pt>
                <c:pt idx="4">
                  <c:v>81</c:v>
                </c:pt>
                <c:pt idx="5">
                  <c:v>80</c:v>
                </c:pt>
                <c:pt idx="6">
                  <c:v>97</c:v>
                </c:pt>
                <c:pt idx="7">
                  <c:v>151</c:v>
                </c:pt>
                <c:pt idx="8">
                  <c:v>150</c:v>
                </c:pt>
                <c:pt idx="9">
                  <c:v>161</c:v>
                </c:pt>
                <c:pt idx="10">
                  <c:v>193</c:v>
                </c:pt>
                <c:pt idx="11">
                  <c:v>250</c:v>
                </c:pt>
                <c:pt idx="12">
                  <c:v>357</c:v>
                </c:pt>
                <c:pt idx="13">
                  <c:v>441</c:v>
                </c:pt>
                <c:pt idx="14">
                  <c:v>300</c:v>
                </c:pt>
                <c:pt idx="15">
                  <c:v>482</c:v>
                </c:pt>
                <c:pt idx="16">
                  <c:v>568</c:v>
                </c:pt>
                <c:pt idx="17">
                  <c:v>713</c:v>
                </c:pt>
                <c:pt idx="18">
                  <c:v>581</c:v>
                </c:pt>
                <c:pt idx="19">
                  <c:v>558</c:v>
                </c:pt>
                <c:pt idx="20">
                  <c:v>595</c:v>
                </c:pt>
                <c:pt idx="21">
                  <c:v>594</c:v>
                </c:pt>
                <c:pt idx="22">
                  <c:v>590</c:v>
                </c:pt>
                <c:pt idx="23">
                  <c:v>561</c:v>
                </c:pt>
                <c:pt idx="24">
                  <c:v>459</c:v>
                </c:pt>
                <c:pt idx="25">
                  <c:v>400</c:v>
                </c:pt>
                <c:pt idx="26">
                  <c:v>415</c:v>
                </c:pt>
                <c:pt idx="27">
                  <c:v>459</c:v>
                </c:pt>
                <c:pt idx="28">
                  <c:v>298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41-CB4F-9133-BF4892442CB9}"/>
            </c:ext>
          </c:extLst>
        </c:ser>
        <c:ser>
          <c:idx val="0"/>
          <c:order val="1"/>
          <c:tx>
            <c:v>Karotidni stenting</c:v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9025875190258751E-3"/>
                  <c:y val="-4.2000763650248185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154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8051750380517502E-3"/>
                  <c:y val="-4.5819014891179767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96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7077625570776079E-3"/>
                  <c:y val="-4.5819014891179836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64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9025875190258751E-3"/>
                  <c:y val="-4.5819014891179836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64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9025875190258751E-3"/>
                  <c:y val="-4.2000763650248185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81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8051750380517502E-3"/>
                  <c:y val="-4.2000763650248185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80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3.8051750380517502E-3"/>
                  <c:y val="-4.9637266132111564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97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5.7077625570776253E-3"/>
                  <c:y val="-4.5819014891179836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151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3.8051750380517502E-3"/>
                  <c:y val="-3.8182512409316534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150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9025875190258751E-3"/>
                  <c:y val="-4.5819014891179836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161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1.9025875190258751E-3"/>
                  <c:y val="-4.2000763650248185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193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"/>
                  <c:y val="-3.8182512409316464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250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1.9025875190258751E-3"/>
                  <c:y val="-5.3455517373043146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357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3.8051750380517502E-3"/>
                  <c:y val="-3.8182512409316534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441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1.9025875190258055E-3"/>
                  <c:y val="-4.5819014891179836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313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1.9025875190258751E-3"/>
                  <c:y val="-5.7273768613974797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515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1.9025875190258751E-3"/>
                  <c:y val="-6.8728522336769765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630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1.9025875190258055E-3"/>
                  <c:y val="-7.6365024818633068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799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3.8051750380516808E-3"/>
                  <c:y val="-7.2546773577701409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660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3.8051750380517502E-3"/>
                  <c:y val="-6.1092019854906456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613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0"/>
                  <c:y val="-6.4910271095838093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641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1.9025875190258751E-3"/>
                  <c:y val="-7.2546773577701396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651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3.8051750380517502E-3"/>
                  <c:y val="-7.2546773577701409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656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3"/>
              <c:layout>
                <c:manualLayout>
                  <c:x val="5.7077625570776253E-3"/>
                  <c:y val="-8.0183276059564726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623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4"/>
              <c:layout>
                <c:manualLayout>
                  <c:x val="5.7077625570776253E-3"/>
                  <c:y val="-8.0183276059564754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532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5"/>
              <c:layout>
                <c:manualLayout>
                  <c:x val="3.8051750380517502E-3"/>
                  <c:y val="-7.2546773577701382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477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6"/>
              <c:layout>
                <c:manualLayout>
                  <c:x val="1.9025875190258751E-3"/>
                  <c:y val="-8.0183276059564684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503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7"/>
              <c:layout>
                <c:manualLayout>
                  <c:x val="3.8051750380517502E-3"/>
                  <c:y val="-7.2546773577701409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524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8"/>
              <c:layout>
                <c:manualLayout>
                  <c:x val="3.8051750380517502E-3"/>
                  <c:y val="-5.7273768613974797E-2"/>
                </c:manualLayout>
              </c:layout>
              <c:tx>
                <c:rich>
                  <a:bodyPr/>
                  <a:lstStyle/>
                  <a:p>
                    <a:r>
                      <a:rPr lang="en-US" b="1">
                        <a:solidFill>
                          <a:srgbClr val="FF0000"/>
                        </a:solidFill>
                      </a:rPr>
                      <a:t>348</a:t>
                    </a:r>
                    <a:endParaRPr lang="en-US">
                      <a:solidFill>
                        <a:srgbClr val="FF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FA41-CB4F-9133-BF4892442C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'[Procedure na karotidnim arterijama (otvorena hirurgija i stenting).xlsx]Sheet1'!$B$1:$AD$1</c:f>
              <c:numCache>
                <c:formatCode>General</c:formatCode>
                <c:ptCount val="29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</c:numCache>
            </c:numRef>
          </c:cat>
          <c:val>
            <c:numRef>
              <c:f>'[Procedure na karotidnim arterijama (otvorena hirurgija i stenting).xlsx]Sheet1'!$B$3:$AD$3</c:f>
              <c:numCache>
                <c:formatCode>General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13</c:v>
                </c:pt>
                <c:pt idx="15">
                  <c:v>33</c:v>
                </c:pt>
                <c:pt idx="16">
                  <c:v>62</c:v>
                </c:pt>
                <c:pt idx="17">
                  <c:v>86</c:v>
                </c:pt>
                <c:pt idx="18">
                  <c:v>79</c:v>
                </c:pt>
                <c:pt idx="19">
                  <c:v>55</c:v>
                </c:pt>
                <c:pt idx="20">
                  <c:v>46</c:v>
                </c:pt>
                <c:pt idx="21">
                  <c:v>57</c:v>
                </c:pt>
                <c:pt idx="22">
                  <c:v>66</c:v>
                </c:pt>
                <c:pt idx="23">
                  <c:v>62</c:v>
                </c:pt>
                <c:pt idx="24">
                  <c:v>73</c:v>
                </c:pt>
                <c:pt idx="25">
                  <c:v>77</c:v>
                </c:pt>
                <c:pt idx="26">
                  <c:v>88</c:v>
                </c:pt>
                <c:pt idx="27">
                  <c:v>65</c:v>
                </c:pt>
                <c:pt idx="28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FA41-CB4F-9133-BF4892442C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-215832576"/>
        <c:axId val="-215832032"/>
        <c:axId val="0"/>
      </c:bar3DChart>
      <c:catAx>
        <c:axId val="-21583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-215832032"/>
        <c:crosses val="autoZero"/>
        <c:auto val="1"/>
        <c:lblAlgn val="ctr"/>
        <c:lblOffset val="100"/>
        <c:noMultiLvlLbl val="0"/>
      </c:catAx>
      <c:valAx>
        <c:axId val="-215832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crossAx val="-2158325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96834-BE36-44A4-B0C8-77F5D2C61794}" type="datetimeFigureOut">
              <a:rPr lang="sr-Latn-RS" smtClean="0"/>
              <a:t>13.10.2021.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C10B6-3435-4870-AE66-931A1FBB18F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2793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C10B6-3435-4870-AE66-931A1FBB18F1}" type="slidenum">
              <a:rPr lang="sr-Latn-RS" smtClean="0"/>
              <a:t>1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69118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FC78D3A-7726-47CE-BC4B-244C49846363}" type="slidenum">
              <a:rPr lang="sr-Cyrl-CS" smtClean="0">
                <a:latin typeface="Arial" pitchFamily="34" charset="0"/>
              </a:rPr>
              <a:pPr/>
              <a:t>11</a:t>
            </a:fld>
            <a:endParaRPr lang="sr-Cyrl-CS" smtClean="0">
              <a:latin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3276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30C22B-F174-42DA-84A4-D4398503AE68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972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A541F3D-1AB3-4672-A5A6-AF162AE6FC70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156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377DDE0-79EE-4759-88F5-3A035E3FA36C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111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C10B6-3435-4870-AE66-931A1FBB18F1}" type="slidenum">
              <a:rPr lang="sr-Latn-RS" smtClean="0"/>
              <a:t>15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03688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C96F05-F1BA-4E42-837C-B721ADA527CF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53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4AC60B2-BA56-4179-87D4-D635534D7657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211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2BB551-AAC6-4F40-A74B-E9093BA97776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846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B12DADD-C044-4645-A031-D60E3D48155E}" type="slidenum">
              <a:rPr lang="sr-Cyrl-CS" smtClean="0"/>
              <a:pPr/>
              <a:t>19</a:t>
            </a:fld>
            <a:endParaRPr lang="sr-Cyrl-CS" smtClean="0"/>
          </a:p>
        </p:txBody>
      </p:sp>
    </p:spTree>
    <p:extLst>
      <p:ext uri="{BB962C8B-B14F-4D97-AF65-F5344CB8AC3E}">
        <p14:creationId xmlns:p14="http://schemas.microsoft.com/office/powerpoint/2010/main" val="2732988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B12DADD-C044-4645-A031-D60E3D48155E}" type="slidenum">
              <a:rPr lang="sr-Cyrl-CS" smtClean="0"/>
              <a:pPr/>
              <a:t>20</a:t>
            </a:fld>
            <a:endParaRPr lang="sr-Cyrl-CS" smtClean="0"/>
          </a:p>
        </p:txBody>
      </p:sp>
    </p:spTree>
    <p:extLst>
      <p:ext uri="{BB962C8B-B14F-4D97-AF65-F5344CB8AC3E}">
        <p14:creationId xmlns:p14="http://schemas.microsoft.com/office/powerpoint/2010/main" val="2115590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96B3E15-20F4-48F3-AB3F-ABCAD84A062F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5452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462070-BFB7-4AE1-B8E1-84F86A3FC132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882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4AC60B2-BA56-4179-87D4-D635534D7657}" type="slidenum">
              <a:rPr lang="en-US" smtClean="0">
                <a:latin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710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C10B6-3435-4870-AE66-931A1FBB18F1}" type="slidenum">
              <a:rPr lang="sr-Latn-RS" smtClean="0"/>
              <a:t>23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15212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/>
            <a:endParaRPr 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764A163-9675-416F-8BEC-EFFF18CB246D}" type="slidenum">
              <a:rPr lang="en-US" smtClean="0">
                <a:latin typeface="Arial" pitchFamily="34" charset="0"/>
              </a:rPr>
              <a:pPr/>
              <a:t>24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738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C10B6-3435-4870-AE66-931A1FBB18F1}" type="slidenum">
              <a:rPr lang="sr-Latn-RS" smtClean="0"/>
              <a:t>25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91181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C10B6-3435-4870-AE66-931A1FBB18F1}" type="slidenum">
              <a:rPr lang="sr-Latn-RS" smtClean="0"/>
              <a:pPr/>
              <a:t>26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91398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C10B6-3435-4870-AE66-931A1FBB18F1}" type="slidenum">
              <a:rPr lang="sr-Latn-RS" smtClean="0"/>
              <a:pPr/>
              <a:t>27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72198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C10B6-3435-4870-AE66-931A1FBB18F1}" type="slidenum">
              <a:rPr lang="sr-Latn-RS" smtClean="0"/>
              <a:t>28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42800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/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0F6A8E0-C1B4-484E-B873-A15B2D231CD9}" type="slidenum">
              <a:rPr lang="en-US" smtClean="0">
                <a:latin typeface="Arial" pitchFamily="34" charset="0"/>
              </a:rPr>
              <a:pPr/>
              <a:t>29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72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C10B6-3435-4870-AE66-931A1FBB18F1}" type="slidenum">
              <a:rPr lang="sr-Latn-RS" smtClean="0"/>
              <a:t>30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73306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C10B6-3435-4870-AE66-931A1FBB18F1}" type="slidenum">
              <a:rPr lang="sr-Latn-RS" smtClean="0"/>
              <a:pPr/>
              <a:t>4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552647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C10B6-3435-4870-AE66-931A1FBB18F1}" type="slidenum">
              <a:rPr lang="sr-Latn-RS" smtClean="0"/>
              <a:t>31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551223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C10B6-3435-4870-AE66-931A1FBB18F1}" type="slidenum">
              <a:rPr lang="sr-Latn-RS" smtClean="0"/>
              <a:t>32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268851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F2ACDB6-F88D-4854-BCD9-EF74F0B454B5}" type="slidenum">
              <a:rPr lang="en-US" smtClean="0">
                <a:latin typeface="Arial" pitchFamily="34" charset="0"/>
              </a:rPr>
              <a:pPr/>
              <a:t>33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803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C10B6-3435-4870-AE66-931A1FBB18F1}" type="slidenum">
              <a:rPr lang="sr-Latn-RS" smtClean="0"/>
              <a:t>34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998477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C10B6-3435-4870-AE66-931A1FBB18F1}" type="slidenum">
              <a:rPr lang="sr-Latn-RS" smtClean="0"/>
              <a:t>35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852862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86D540-C16F-491B-A804-09F5A9E8C38F}" type="slidenum">
              <a:rPr lang="sr-Cyrl-CS" smtClean="0">
                <a:latin typeface="Arial" pitchFamily="34" charset="0"/>
              </a:rPr>
              <a:pPr/>
              <a:t>36</a:t>
            </a:fld>
            <a:endParaRPr lang="sr-Cyrl-CS" smtClean="0">
              <a:latin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0652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202E985-14D7-4CCE-9D4E-92DB2E8DB502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601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E23479-27F4-4100-876E-4338C2A3F393}" type="slidenum">
              <a:rPr lang="en-US" smtClean="0">
                <a:latin typeface="Arial" charset="0"/>
              </a:rPr>
              <a:pPr/>
              <a:t>6</a:t>
            </a:fld>
            <a:endParaRPr lang="en-US" smtClean="0"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7090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CA57FB1-270C-4A2A-9C7A-18979CFADC64}" type="slidenum">
              <a:rPr lang="sr-Cyrl-CS" smtClean="0">
                <a:latin typeface="Arial" pitchFamily="34" charset="0"/>
              </a:rPr>
              <a:pPr/>
              <a:t>7</a:t>
            </a:fld>
            <a:endParaRPr lang="sr-Cyrl-CS" smtClean="0">
              <a:latin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7628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CA57FB1-270C-4A2A-9C7A-18979CFADC64}" type="slidenum">
              <a:rPr lang="sr-Cyrl-CS" smtClean="0">
                <a:latin typeface="Arial" pitchFamily="34" charset="0"/>
              </a:rPr>
              <a:pPr/>
              <a:t>8</a:t>
            </a:fld>
            <a:endParaRPr lang="sr-Cyrl-CS" smtClean="0">
              <a:latin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53805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0D2C3A7-BB32-462A-8362-A19FE0AAD5E9}" type="slidenum">
              <a:rPr lang="sr-Cyrl-CS" smtClean="0">
                <a:latin typeface="Arial" pitchFamily="34" charset="0"/>
              </a:rPr>
              <a:pPr/>
              <a:t>9</a:t>
            </a:fld>
            <a:endParaRPr lang="sr-Cyrl-CS" smtClean="0">
              <a:latin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8650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FF84A15-8074-4EC8-BA49-21224812F12F}" type="slidenum">
              <a:rPr lang="sr-Cyrl-CS" smtClean="0">
                <a:latin typeface="Arial" pitchFamily="34" charset="0"/>
              </a:rPr>
              <a:pPr/>
              <a:t>10</a:t>
            </a:fld>
            <a:endParaRPr lang="sr-Cyrl-CS" smtClean="0">
              <a:latin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4315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1287-A568-44AC-A583-EFF498CC9080}" type="datetimeFigureOut">
              <a:rPr lang="sr-Latn-RS" smtClean="0"/>
              <a:t>13.10.2021.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0DF9-A897-499D-8B0F-F32050CB898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0809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1287-A568-44AC-A583-EFF498CC9080}" type="datetimeFigureOut">
              <a:rPr lang="sr-Latn-RS" smtClean="0"/>
              <a:t>13.10.2021.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0DF9-A897-499D-8B0F-F32050CB898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54166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1287-A568-44AC-A583-EFF498CC9080}" type="datetimeFigureOut">
              <a:rPr lang="sr-Latn-RS" smtClean="0"/>
              <a:t>13.10.2021.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0DF9-A897-499D-8B0F-F32050CB898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12711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1287-A568-44AC-A583-EFF498CC9080}" type="datetimeFigureOut">
              <a:rPr lang="sr-Latn-RS" smtClean="0"/>
              <a:t>13.10.2021.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0DF9-A897-499D-8B0F-F32050CB898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0548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1287-A568-44AC-A583-EFF498CC9080}" type="datetimeFigureOut">
              <a:rPr lang="sr-Latn-RS" smtClean="0"/>
              <a:t>13.10.2021.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0DF9-A897-499D-8B0F-F32050CB898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61709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1287-A568-44AC-A583-EFF498CC9080}" type="datetimeFigureOut">
              <a:rPr lang="sr-Latn-RS" smtClean="0"/>
              <a:t>13.10.2021.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0DF9-A897-499D-8B0F-F32050CB898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1624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1287-A568-44AC-A583-EFF498CC9080}" type="datetimeFigureOut">
              <a:rPr lang="sr-Latn-RS" smtClean="0"/>
              <a:t>13.10.2021.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0DF9-A897-499D-8B0F-F32050CB898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1551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1287-A568-44AC-A583-EFF498CC9080}" type="datetimeFigureOut">
              <a:rPr lang="sr-Latn-RS" smtClean="0"/>
              <a:t>13.10.2021.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0DF9-A897-499D-8B0F-F32050CB898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6585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1287-A568-44AC-A583-EFF498CC9080}" type="datetimeFigureOut">
              <a:rPr lang="sr-Latn-RS" smtClean="0"/>
              <a:t>13.10.2021.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0DF9-A897-499D-8B0F-F32050CB898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54696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1287-A568-44AC-A583-EFF498CC9080}" type="datetimeFigureOut">
              <a:rPr lang="sr-Latn-RS" smtClean="0"/>
              <a:t>13.10.2021.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0DF9-A897-499D-8B0F-F32050CB898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03180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1287-A568-44AC-A583-EFF498CC9080}" type="datetimeFigureOut">
              <a:rPr lang="sr-Latn-RS" smtClean="0"/>
              <a:t>13.10.2021.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0DF9-A897-499D-8B0F-F32050CB898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1595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F1287-A568-44AC-A583-EFF498CC9080}" type="datetimeFigureOut">
              <a:rPr lang="sr-Latn-RS" smtClean="0"/>
              <a:t>13.10.2021.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F0DF9-A897-499D-8B0F-F32050CB898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7687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audio" Target="../media/media1.m4a"/><Relationship Id="rId7" Type="http://schemas.openxmlformats.org/officeDocument/2006/relationships/oleObject" Target="../embeddings/oleObject1.bin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gif"/><Relationship Id="rId5" Type="http://schemas.openxmlformats.org/officeDocument/2006/relationships/image" Target="../media/image21.wmf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12.m4a"/><Relationship Id="rId16" Type="http://schemas.openxmlformats.org/officeDocument/2006/relationships/image" Target="../media/image5.png"/><Relationship Id="rId1" Type="http://schemas.microsoft.com/office/2007/relationships/media" Target="../media/media12.m4a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8.jpe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gif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3.m4a"/><Relationship Id="rId7" Type="http://schemas.openxmlformats.org/officeDocument/2006/relationships/image" Target="../media/image33.emf"/><Relationship Id="rId2" Type="http://schemas.microsoft.com/office/2007/relationships/media" Target="../media/media13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14.m4a"/><Relationship Id="rId7" Type="http://schemas.openxmlformats.org/officeDocument/2006/relationships/image" Target="../media/image35.emf"/><Relationship Id="rId12" Type="http://schemas.openxmlformats.org/officeDocument/2006/relationships/image" Target="../media/image5.png"/><Relationship Id="rId2" Type="http://schemas.microsoft.com/office/2007/relationships/media" Target="../media/media14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8.jpe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2.png"/><Relationship Id="rId11" Type="http://schemas.openxmlformats.org/officeDocument/2006/relationships/image" Target="../media/image8.jpeg"/><Relationship Id="rId5" Type="http://schemas.openxmlformats.org/officeDocument/2006/relationships/image" Target="../media/image4.gif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openxmlformats.org/officeDocument/2006/relationships/image" Target="../media/image8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7.m4a"/><Relationship Id="rId7" Type="http://schemas.openxmlformats.org/officeDocument/2006/relationships/image" Target="../media/image45.emf"/><Relationship Id="rId12" Type="http://schemas.openxmlformats.org/officeDocument/2006/relationships/image" Target="../media/image5.png"/><Relationship Id="rId2" Type="http://schemas.microsoft.com/office/2007/relationships/media" Target="../media/media17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8.jpe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8.png"/><Relationship Id="rId11" Type="http://schemas.openxmlformats.org/officeDocument/2006/relationships/image" Target="../media/image8.jpe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6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gif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4.png"/><Relationship Id="rId11" Type="http://schemas.openxmlformats.org/officeDocument/2006/relationships/image" Target="../media/image5.png"/><Relationship Id="rId5" Type="http://schemas.openxmlformats.org/officeDocument/2006/relationships/image" Target="../media/image53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openxmlformats.org/officeDocument/2006/relationships/image" Target="../media/image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8.png"/><Relationship Id="rId11" Type="http://schemas.openxmlformats.org/officeDocument/2006/relationships/image" Target="../media/image59.jpg"/><Relationship Id="rId5" Type="http://schemas.openxmlformats.org/officeDocument/2006/relationships/image" Target="../media/image57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5.png"/><Relationship Id="rId3" Type="http://schemas.openxmlformats.org/officeDocument/2006/relationships/audio" Target="../media/media22.m4a"/><Relationship Id="rId7" Type="http://schemas.openxmlformats.org/officeDocument/2006/relationships/image" Target="../media/image61.png"/><Relationship Id="rId12" Type="http://schemas.openxmlformats.org/officeDocument/2006/relationships/image" Target="../media/image62.jpeg"/><Relationship Id="rId2" Type="http://schemas.microsoft.com/office/2007/relationships/media" Target="../media/media22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png"/><Relationship Id="rId11" Type="http://schemas.openxmlformats.org/officeDocument/2006/relationships/image" Target="../media/image8.jpe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gif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12" Type="http://schemas.openxmlformats.org/officeDocument/2006/relationships/image" Target="../media/image69.jp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5.png"/><Relationship Id="rId11" Type="http://schemas.openxmlformats.org/officeDocument/2006/relationships/image" Target="../media/image8.jpeg"/><Relationship Id="rId5" Type="http://schemas.openxmlformats.org/officeDocument/2006/relationships/image" Target="../media/image64.png"/><Relationship Id="rId10" Type="http://schemas.openxmlformats.org/officeDocument/2006/relationships/image" Target="../media/image4.gif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12" Type="http://schemas.openxmlformats.org/officeDocument/2006/relationships/image" Target="../media/image8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jp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81.jpg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jp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4.png"/><Relationship Id="rId5" Type="http://schemas.openxmlformats.org/officeDocument/2006/relationships/image" Target="../media/image82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4.gif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8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gif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12" Type="http://schemas.openxmlformats.org/officeDocument/2006/relationships/image" Target="../media/image92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89.png"/><Relationship Id="rId11" Type="http://schemas.openxmlformats.org/officeDocument/2006/relationships/image" Target="../media/image51.png"/><Relationship Id="rId5" Type="http://schemas.openxmlformats.org/officeDocument/2006/relationships/image" Target="../media/image88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4.gif"/><Relationship Id="rId1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12" Type="http://schemas.openxmlformats.org/officeDocument/2006/relationships/image" Target="../media/image89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94.png"/><Relationship Id="rId11" Type="http://schemas.openxmlformats.org/officeDocument/2006/relationships/image" Target="../media/image88.png"/><Relationship Id="rId5" Type="http://schemas.openxmlformats.org/officeDocument/2006/relationships/image" Target="../media/image93.pn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4.gif"/><Relationship Id="rId1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gif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8.jpeg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11" Type="http://schemas.openxmlformats.org/officeDocument/2006/relationships/image" Target="../media/image5.png"/><Relationship Id="rId5" Type="http://schemas.openxmlformats.org/officeDocument/2006/relationships/image" Target="../media/image10.jpe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gif"/><Relationship Id="rId5" Type="http://schemas.openxmlformats.org/officeDocument/2006/relationships/image" Target="../media/image20.wm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gif"/><Relationship Id="rId5" Type="http://schemas.openxmlformats.org/officeDocument/2006/relationships/image" Target="../media/image21.wm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3275856" y="2291545"/>
            <a:ext cx="4801344" cy="2031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Lazar B.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Davidovic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MD, PhD, FETCS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Professor of Vascular Surgery</a:t>
            </a:r>
            <a:r>
              <a:rPr kumimoji="0" lang="en-US" b="1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School of Medicine, University of Belgrade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Head of the Clinic for Vascular and Endovascular Surgery</a:t>
            </a:r>
            <a:r>
              <a:rPr kumimoji="0" lang="en-US" b="1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Clinical Center of Serbia</a:t>
            </a:r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505719"/>
              </p:ext>
            </p:extLst>
          </p:nvPr>
        </p:nvGraphicFramePr>
        <p:xfrm>
          <a:off x="4788024" y="4941168"/>
          <a:ext cx="2556048" cy="17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5" name="Acrobat Document" r:id="rId7" imgW="11334438" imgH="8019658" progId="AcroExch.Document.DC">
                  <p:embed/>
                </p:oleObj>
              </mc:Choice>
              <mc:Fallback>
                <p:oleObj name="Acrobat Document" r:id="rId7" imgW="11334438" imgH="8019658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4941168"/>
                        <a:ext cx="2556048" cy="177648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51520" y="131305"/>
            <a:ext cx="9073008" cy="135347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urgical Treatment of Asymptomatic </a:t>
            </a:r>
            <a:b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Carotid Stenosis</a:t>
            </a:r>
            <a:endParaRPr lang="sr-Latn-R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336656"/>
            <a:ext cx="594205" cy="381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7"/>
          <p:cNvSpPr txBox="1">
            <a:spLocks noChangeArrowheads="1"/>
          </p:cNvSpPr>
          <p:nvPr/>
        </p:nvSpPr>
        <p:spPr bwMode="auto">
          <a:xfrm>
            <a:off x="-54927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4339" name="Picture 9"/>
          <p:cNvPicPr>
            <a:picLocks noChangeAspect="1" noChangeArrowheads="1"/>
          </p:cNvPicPr>
          <p:nvPr/>
        </p:nvPicPr>
        <p:blipFill>
          <a:blip r:embed="rId5"/>
          <a:srcRect l="2632" t="48032" r="1755" b="2107"/>
          <a:stretch>
            <a:fillRect/>
          </a:stretch>
        </p:blipFill>
        <p:spPr bwMode="auto">
          <a:xfrm>
            <a:off x="152400" y="531622"/>
            <a:ext cx="8839200" cy="579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418237" y="0"/>
            <a:ext cx="4307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Female younger than 75 </a:t>
            </a:r>
            <a:r>
              <a:rPr lang="en-US" sz="28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y</a:t>
            </a:r>
            <a:endParaRPr lang="en-US" sz="2800" u="none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6" name="Picture 2" descr="ESNCH – Belgrade 2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49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46" name="Rectangle 10"/>
          <p:cNvSpPr>
            <a:spLocks noChangeArrowheads="1"/>
          </p:cNvSpPr>
          <p:nvPr/>
        </p:nvSpPr>
        <p:spPr bwMode="auto">
          <a:xfrm>
            <a:off x="2195499" y="1193351"/>
            <a:ext cx="5084763" cy="30469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1. Age and Life Expectancy</a:t>
            </a:r>
          </a:p>
          <a:p>
            <a:pPr marL="457200" indent="-457200">
              <a:defRPr/>
            </a:pP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2. Gender</a:t>
            </a:r>
            <a:endParaRPr lang="en-US" sz="2400" u="none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defRPr/>
            </a:pP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Comorbidity</a:t>
            </a:r>
            <a:endParaRPr lang="en-US" sz="2400" b="1" u="none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defRPr/>
            </a:pP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4. Risk Factors</a:t>
            </a:r>
            <a:endParaRPr lang="en-US" sz="2400" u="none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defRPr/>
            </a:pP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5. Contralateral Disease</a:t>
            </a:r>
          </a:p>
          <a:p>
            <a:pPr marL="457200" indent="-457200">
              <a:defRPr/>
            </a:pP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6. Carotid Plaque Morphology</a:t>
            </a:r>
          </a:p>
          <a:p>
            <a:pPr marL="457200" indent="-457200">
              <a:defRPr/>
            </a:pP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7. Concomitant 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Operations</a:t>
            </a:r>
            <a:endParaRPr lang="sr-Latn-RS" sz="2400" b="1" u="none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defRPr/>
            </a:pPr>
            <a:r>
              <a:rPr lang="sr-Latn-RS" sz="2400" b="1" dirty="0" smtClean="0">
                <a:latin typeface="Times New Roman" pitchFamily="18" charset="0"/>
                <a:cs typeface="Times New Roman" pitchFamily="18" charset="0"/>
              </a:rPr>
              <a:t>8. Surgeon/Hospital Volume</a:t>
            </a:r>
            <a:endParaRPr lang="en-US" sz="24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effectLst>
            <a:outerShdw blurRad="50800" dist="50800" dir="5400000" sx="105000" sy="105000" algn="ctr" rotWithShape="0">
              <a:schemeClr val="tx1">
                <a:alpha val="81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Intervention for </a:t>
            </a:r>
            <a:r>
              <a:rPr lang="en-US" sz="36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asymptomatic </a:t>
            </a:r>
            <a:r>
              <a:rPr lang="en-US" sz="36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carotid </a:t>
            </a:r>
            <a:r>
              <a:rPr lang="en-US" sz="36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stenosis:</a:t>
            </a:r>
            <a:r>
              <a:rPr lang="sr-Latn-RS" sz="36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Pro </a:t>
            </a:r>
            <a:r>
              <a:rPr lang="en-US" sz="36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et Contra</a:t>
            </a:r>
            <a:r>
              <a:rPr lang="en-US" sz="3600" i="1" u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6832" t="36219" r="25095" b="19485"/>
          <a:stretch/>
        </p:blipFill>
        <p:spPr>
          <a:xfrm>
            <a:off x="326784" y="4360668"/>
            <a:ext cx="6045416" cy="19414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48893" t="21454" r="24542" b="72640"/>
          <a:stretch/>
        </p:blipFill>
        <p:spPr>
          <a:xfrm>
            <a:off x="5552069" y="4899346"/>
            <a:ext cx="3456385" cy="43204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>
            <a:off x="1907704" y="4917224"/>
            <a:ext cx="280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63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2"/>
          <p:cNvPicPr>
            <a:picLocks noChangeAspect="1" noChangeArrowheads="1"/>
          </p:cNvPicPr>
          <p:nvPr/>
        </p:nvPicPr>
        <p:blipFill rotWithShape="1">
          <a:blip r:embed="rId5"/>
          <a:srcRect b="6890"/>
          <a:stretch/>
        </p:blipFill>
        <p:spPr bwMode="auto">
          <a:xfrm>
            <a:off x="134156" y="4361779"/>
            <a:ext cx="4351338" cy="1245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 rotWithShape="1">
          <a:blip r:embed="rId6"/>
          <a:srcRect t="21061" b="18980"/>
          <a:stretch/>
        </p:blipFill>
        <p:spPr bwMode="auto">
          <a:xfrm>
            <a:off x="326784" y="4100024"/>
            <a:ext cx="2913018" cy="3150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5" name="Picture 3"/>
          <p:cNvPicPr>
            <a:picLocks noChangeAspect="1" noChangeArrowheads="1"/>
          </p:cNvPicPr>
          <p:nvPr/>
        </p:nvPicPr>
        <p:blipFill rotWithShape="1">
          <a:blip r:embed="rId7"/>
          <a:srcRect l="3685" t="8774"/>
          <a:stretch/>
        </p:blipFill>
        <p:spPr bwMode="auto">
          <a:xfrm>
            <a:off x="181781" y="825628"/>
            <a:ext cx="4303713" cy="12877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6" name="Rectangle 1"/>
          <p:cNvSpPr>
            <a:spLocks noChangeArrowheads="1"/>
          </p:cNvSpPr>
          <p:nvPr/>
        </p:nvSpPr>
        <p:spPr bwMode="auto">
          <a:xfrm>
            <a:off x="110103" y="538524"/>
            <a:ext cx="27106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 u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sz="1600" b="1" i="1" u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US" sz="1600" b="1" i="1" u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u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600" b="1" i="1" u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1998, 27:860-71. </a:t>
            </a:r>
          </a:p>
        </p:txBody>
      </p:sp>
      <p:pic>
        <p:nvPicPr>
          <p:cNvPr id="17419" name="Picture 2"/>
          <p:cNvPicPr>
            <a:picLocks noChangeAspect="1" noChangeArrowheads="1"/>
          </p:cNvPicPr>
          <p:nvPr/>
        </p:nvPicPr>
        <p:blipFill rotWithShape="1">
          <a:blip r:embed="rId8"/>
          <a:srcRect t="82670" r="40607" b="2657"/>
          <a:stretch/>
        </p:blipFill>
        <p:spPr bwMode="auto">
          <a:xfrm>
            <a:off x="4568838" y="3427729"/>
            <a:ext cx="4443133" cy="3500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20" name="Rectangle 14"/>
          <p:cNvSpPr>
            <a:spLocks noChangeArrowheads="1"/>
          </p:cNvSpPr>
          <p:nvPr/>
        </p:nvSpPr>
        <p:spPr bwMode="auto">
          <a:xfrm>
            <a:off x="6546814" y="2264098"/>
            <a:ext cx="25971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 u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Lancet 2004, 363:1491-502.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805757" y="23918"/>
            <a:ext cx="1359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Age</a:t>
            </a:r>
            <a:r>
              <a:rPr lang="en-US" sz="3200" i="1" u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0519" y="5641325"/>
            <a:ext cx="8656638" cy="830997"/>
          </a:xfrm>
          <a:prstGeom prst="rect">
            <a:avLst/>
          </a:prstGeom>
          <a:effectLst>
            <a:outerShdw blurRad="50800" dist="50800" dir="5400000" sx="105000" sy="105000" algn="ctr" rotWithShape="0">
              <a:schemeClr val="tx1">
                <a:alpha val="81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•CEA </a:t>
            </a:r>
            <a:r>
              <a:rPr lang="en-US" sz="2400" b="1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not </a:t>
            </a:r>
            <a:r>
              <a:rPr lang="en-US" sz="2400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recommendable at </a:t>
            </a:r>
            <a:r>
              <a:rPr lang="en-US" sz="2400" b="1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elderly</a:t>
            </a:r>
            <a:r>
              <a:rPr lang="en-US" sz="2400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patient with asymptomatic carotid stenosis.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5494" y="4321306"/>
            <a:ext cx="26483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2020;71:96-103.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3938" t="37818" r="22826" b="24364"/>
          <a:stretch/>
        </p:blipFill>
        <p:spPr>
          <a:xfrm>
            <a:off x="144384" y="2450550"/>
            <a:ext cx="4341110" cy="13555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39097" t="77812" r="38854" b="16585"/>
          <a:stretch/>
        </p:blipFill>
        <p:spPr>
          <a:xfrm>
            <a:off x="240519" y="2238520"/>
            <a:ext cx="2016224" cy="288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/>
          <a:srcRect l="7476" t="28990" r="25588" b="51401"/>
          <a:stretch/>
        </p:blipFill>
        <p:spPr>
          <a:xfrm>
            <a:off x="4538105" y="820283"/>
            <a:ext cx="4526765" cy="12984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/>
          <a:srcRect l="40259" t="61382" r="39136" b="34130"/>
          <a:stretch/>
        </p:blipFill>
        <p:spPr>
          <a:xfrm>
            <a:off x="6833705" y="588522"/>
            <a:ext cx="2143072" cy="2593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l="23226" t="34214" r="11413" b="54201"/>
          <a:stretch/>
        </p:blipFill>
        <p:spPr>
          <a:xfrm>
            <a:off x="4568838" y="4681701"/>
            <a:ext cx="4499001" cy="925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8"/>
          <a:srcRect r="2500" b="42130"/>
          <a:stretch/>
        </p:blipFill>
        <p:spPr bwMode="auto">
          <a:xfrm>
            <a:off x="4568838" y="2572463"/>
            <a:ext cx="4443133" cy="824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2" descr="ESNCH – Belgrade 202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41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Chart 3"/>
          <p:cNvGraphicFramePr>
            <a:graphicFrameLocks/>
          </p:cNvGraphicFramePr>
          <p:nvPr/>
        </p:nvGraphicFramePr>
        <p:xfrm>
          <a:off x="304800" y="1981200"/>
          <a:ext cx="8616950" cy="460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4" name="Chart" r:id="rId6" imgW="8763091" imgH="5715034" progId="Excel.Sheet.8">
                  <p:embed/>
                </p:oleObj>
              </mc:Choice>
              <mc:Fallback>
                <p:oleObj name="Chart" r:id="rId6" imgW="8763091" imgH="5715034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81200"/>
                        <a:ext cx="8616950" cy="4605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054782" y="2293015"/>
            <a:ext cx="6515100" cy="104028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609600" indent="-609600" algn="ctr">
              <a:spcBef>
                <a:spcPct val="20000"/>
              </a:spcBef>
              <a:defRPr/>
            </a:pPr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Carotid Procedures: 2007-2012</a:t>
            </a:r>
          </a:p>
          <a:p>
            <a:pPr marL="609600" indent="-609600" algn="ctr">
              <a:spcBef>
                <a:spcPct val="20000"/>
              </a:spcBef>
              <a:defRPr/>
            </a:pPr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-3497-</a:t>
            </a:r>
          </a:p>
        </p:txBody>
      </p:sp>
      <p:sp>
        <p:nvSpPr>
          <p:cNvPr id="2" name="Rectangle 1"/>
          <p:cNvSpPr/>
          <p:nvPr/>
        </p:nvSpPr>
        <p:spPr>
          <a:xfrm>
            <a:off x="1763713" y="5516563"/>
            <a:ext cx="1606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u="none" dirty="0">
                <a:latin typeface="Times New Roman" pitchFamily="18" charset="0"/>
                <a:cs typeface="Times New Roman" pitchFamily="18" charset="0"/>
              </a:rPr>
              <a:t>ymptomatic</a:t>
            </a:r>
          </a:p>
        </p:txBody>
      </p:sp>
      <p:sp>
        <p:nvSpPr>
          <p:cNvPr id="5" name="Rectangle 4"/>
          <p:cNvSpPr/>
          <p:nvPr/>
        </p:nvSpPr>
        <p:spPr>
          <a:xfrm>
            <a:off x="5508625" y="5495925"/>
            <a:ext cx="1765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u="none" dirty="0">
                <a:latin typeface="Times New Roman" pitchFamily="18" charset="0"/>
                <a:cs typeface="Times New Roman" pitchFamily="18" charset="0"/>
              </a:rPr>
              <a:t>symptomatic</a:t>
            </a:r>
          </a:p>
        </p:txBody>
      </p:sp>
      <p:pic>
        <p:nvPicPr>
          <p:cNvPr id="2057" name="Picture 2"/>
          <p:cNvPicPr>
            <a:picLocks noChangeAspect="1" noChangeArrowheads="1"/>
          </p:cNvPicPr>
          <p:nvPr/>
        </p:nvPicPr>
        <p:blipFill rotWithShape="1">
          <a:blip r:embed="rId8"/>
          <a:srcRect l="1965" t="3484" r="4263" b="16025"/>
          <a:stretch/>
        </p:blipFill>
        <p:spPr bwMode="auto">
          <a:xfrm>
            <a:off x="1443943" y="505010"/>
            <a:ext cx="6120361" cy="1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1373651" y="130390"/>
            <a:ext cx="31304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tabLst>
                <a:tab pos="228600" algn="l"/>
              </a:tabLst>
            </a:pPr>
            <a:r>
              <a:rPr lang="en-US" sz="14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 </a:t>
            </a:r>
            <a:r>
              <a:rPr lang="en-US" sz="1400" b="1" u="none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US" sz="14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u="none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4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2015, 29 (6):1286-1292.</a:t>
            </a:r>
            <a:endParaRPr lang="en-US" sz="1400" b="1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9" name="Picture 2" descr="ESNCH – Belgrade 20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2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2895600"/>
          <a:ext cx="4953000" cy="334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" name="Chart" r:id="rId6" imgW="8058275" imgH="4324336" progId="Excel.Sheet.8">
                  <p:embed/>
                </p:oleObj>
              </mc:Choice>
              <mc:Fallback>
                <p:oleObj name="Chart" r:id="rId6" imgW="8058275" imgH="4324336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895600"/>
                        <a:ext cx="4953000" cy="334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043112" y="0"/>
            <a:ext cx="12573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1. Age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/>
          <a:srcRect t="8021"/>
          <a:stretch/>
        </p:blipFill>
        <p:spPr bwMode="auto">
          <a:xfrm>
            <a:off x="5280558" y="116632"/>
            <a:ext cx="3694738" cy="612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3080" name="Picture 9"/>
          <p:cNvPicPr>
            <a:picLocks noChangeAspect="1" noChangeArrowheads="1"/>
          </p:cNvPicPr>
          <p:nvPr/>
        </p:nvPicPr>
        <p:blipFill rotWithShape="1">
          <a:blip r:embed="rId9"/>
          <a:srcRect l="1941" t="4249" r="3743" b="16800"/>
          <a:stretch/>
        </p:blipFill>
        <p:spPr bwMode="auto">
          <a:xfrm>
            <a:off x="266158" y="1220474"/>
            <a:ext cx="4842599" cy="16160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81" name="Rectangle 5"/>
          <p:cNvSpPr>
            <a:spLocks noChangeArrowheads="1"/>
          </p:cNvSpPr>
          <p:nvPr/>
        </p:nvSpPr>
        <p:spPr bwMode="auto">
          <a:xfrm>
            <a:off x="198476" y="838869"/>
            <a:ext cx="35540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tabLst>
                <a:tab pos="228600" algn="l"/>
              </a:tabLst>
            </a:pPr>
            <a:r>
              <a:rPr lang="en-US" sz="16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 </a:t>
            </a:r>
            <a:r>
              <a:rPr lang="en-US" sz="1600" b="1" u="none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US" sz="16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u="none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6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2015, 29 (6):1286-1292.</a:t>
            </a:r>
            <a:endParaRPr lang="en-US" sz="1600" b="1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436096" y="1556792"/>
            <a:ext cx="3237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10" name="Picture 2" descr="ESNCH – Belgrade 20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74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635896" y="35081"/>
            <a:ext cx="1359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sr-Latn-RS" sz="32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sr-Latn-R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Age</a:t>
            </a:r>
            <a:r>
              <a:rPr lang="en-US" sz="32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23226" t="33785" r="11413" b="54202"/>
          <a:stretch/>
        </p:blipFill>
        <p:spPr>
          <a:xfrm>
            <a:off x="123623" y="4098055"/>
            <a:ext cx="5470891" cy="1044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25565" t="61439" r="27817" b="30390"/>
          <a:stretch/>
        </p:blipFill>
        <p:spPr>
          <a:xfrm>
            <a:off x="2293282" y="4977500"/>
            <a:ext cx="6424830" cy="131348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9" name="Straight Connector 18"/>
          <p:cNvCxnSpPr>
            <a:endCxn id="18" idx="3"/>
          </p:cNvCxnSpPr>
          <p:nvPr/>
        </p:nvCxnSpPr>
        <p:spPr>
          <a:xfrm>
            <a:off x="2293282" y="5634240"/>
            <a:ext cx="64248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93282" y="5917179"/>
            <a:ext cx="15335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23623" y="2429100"/>
            <a:ext cx="23385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2020;71:96-103.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963" t="52801" r="1963" b="14983"/>
          <a:stretch/>
        </p:blipFill>
        <p:spPr>
          <a:xfrm>
            <a:off x="123623" y="1055884"/>
            <a:ext cx="6824642" cy="12866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1962" t="44397" r="3539" b="47199"/>
          <a:stretch/>
        </p:blipFill>
        <p:spPr>
          <a:xfrm>
            <a:off x="127251" y="666851"/>
            <a:ext cx="6840760" cy="3420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l="2175" t="59494" r="3326" b="28649"/>
          <a:stretch/>
        </p:blipFill>
        <p:spPr>
          <a:xfrm>
            <a:off x="77153" y="2388354"/>
            <a:ext cx="8975462" cy="116100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0" name="Straight Connector 19"/>
          <p:cNvCxnSpPr/>
          <p:nvPr/>
        </p:nvCxnSpPr>
        <p:spPr>
          <a:xfrm>
            <a:off x="3965585" y="2971324"/>
            <a:ext cx="49268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3623" y="3259356"/>
            <a:ext cx="26642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77153" y="3785048"/>
            <a:ext cx="27333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tabLst>
                <a:tab pos="228600" algn="l"/>
              </a:tabLst>
            </a:pPr>
            <a:r>
              <a:rPr lang="en-US" sz="16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600" b="1" u="none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u="none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US" sz="16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u="none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6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u="none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2020, 71: 96-103.</a:t>
            </a:r>
            <a:endParaRPr lang="en-US" sz="1600" b="1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ESNCH – Belgrade 20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3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7850" y="962279"/>
            <a:ext cx="8976150" cy="954107"/>
          </a:xfrm>
          <a:prstGeom prst="rect">
            <a:avLst/>
          </a:prstGeom>
          <a:effectLst>
            <a:outerShdw blurRad="50800" dist="50800" dir="5400000" sx="105000" sy="105000" algn="ctr" rotWithShape="0">
              <a:schemeClr val="tx1">
                <a:alpha val="81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Does </a:t>
            </a:r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gender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matter after CEA performed </a:t>
            </a:r>
            <a:r>
              <a:rPr lang="en-US" sz="2800" u="none" dirty="0" smtClean="0">
                <a:latin typeface="Times New Roman" pitchFamily="18" charset="0"/>
                <a:cs typeface="Times New Roman" pitchFamily="18" charset="0"/>
              </a:rPr>
              <a:t>for asymptomatic 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carotid stenosis? 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33236" y="1895025"/>
            <a:ext cx="7016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Yes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806406" y="1985234"/>
            <a:ext cx="623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No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/>
          <a:srcRect t="12341"/>
          <a:stretch/>
        </p:blipFill>
        <p:spPr bwMode="auto">
          <a:xfrm>
            <a:off x="4539456" y="2881268"/>
            <a:ext cx="4533900" cy="13390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503604" y="2548606"/>
            <a:ext cx="23846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 u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sz="1400" b="1" i="1" u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US" sz="1400" b="1" i="1" u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u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400" b="1" i="1" u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2000, 31:1103-9. 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96517" y="4788254"/>
            <a:ext cx="4491038" cy="13813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96517" y="4454178"/>
            <a:ext cx="23945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 u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sz="1400" b="1" i="1" u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US" sz="1400" b="1" i="1" u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u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400" b="1" i="1" u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2001, 33:236-41.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48050" y="152400"/>
            <a:ext cx="224790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2. Gender</a:t>
            </a:r>
            <a:r>
              <a:rPr lang="en-US" sz="3600" i="1" u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3938" t="37818" r="22826" b="24364"/>
          <a:stretch/>
        </p:blipFill>
        <p:spPr>
          <a:xfrm>
            <a:off x="77345" y="2856383"/>
            <a:ext cx="4341110" cy="16930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39097" t="77812" r="38854" b="16585"/>
          <a:stretch/>
        </p:blipFill>
        <p:spPr>
          <a:xfrm>
            <a:off x="77345" y="2504475"/>
            <a:ext cx="2016224" cy="288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7476" t="27590" r="25358" b="52801"/>
          <a:stretch/>
        </p:blipFill>
        <p:spPr>
          <a:xfrm>
            <a:off x="156872" y="5077227"/>
            <a:ext cx="4306040" cy="10923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/>
          <a:srcRect l="39505" t="82291" r="38446" b="13355"/>
          <a:stretch/>
        </p:blipFill>
        <p:spPr>
          <a:xfrm>
            <a:off x="167850" y="4723780"/>
            <a:ext cx="2016224" cy="276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2" descr="ESNCH – Belgrade 20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76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9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2831927"/>
              </p:ext>
            </p:extLst>
          </p:nvPr>
        </p:nvGraphicFramePr>
        <p:xfrm>
          <a:off x="107504" y="3200400"/>
          <a:ext cx="3321496" cy="221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" name="Chart" r:id="rId6" imgW="8086619" imgH="3181437" progId="Excel.Sheet.8">
                  <p:embed/>
                </p:oleObj>
              </mc:Choice>
              <mc:Fallback>
                <p:oleObj name="Chart" r:id="rId6" imgW="8086619" imgH="3181437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3200400"/>
                        <a:ext cx="3321496" cy="221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85800" y="2209800"/>
            <a:ext cx="2211388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2. Gender</a:t>
            </a:r>
            <a:r>
              <a:rPr lang="en-US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GB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8"/>
          <p:cNvPicPr>
            <a:picLocks noChangeAspect="1" noChangeArrowheads="1"/>
          </p:cNvPicPr>
          <p:nvPr/>
        </p:nvPicPr>
        <p:blipFill rotWithShape="1">
          <a:blip r:embed="rId8"/>
          <a:srcRect t="2588" r="5802" b="17854"/>
          <a:stretch/>
        </p:blipFill>
        <p:spPr bwMode="auto">
          <a:xfrm>
            <a:off x="226258" y="357688"/>
            <a:ext cx="4749272" cy="164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76221" y="1340768"/>
            <a:ext cx="5299075" cy="50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cxnSp>
        <p:nvCxnSpPr>
          <p:cNvPr id="12" name="Straight Connector 11"/>
          <p:cNvCxnSpPr/>
          <p:nvPr/>
        </p:nvCxnSpPr>
        <p:spPr>
          <a:xfrm>
            <a:off x="3817479" y="2638005"/>
            <a:ext cx="457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81775" y="2798737"/>
            <a:ext cx="22860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7" name="Rectangle 5"/>
          <p:cNvSpPr>
            <a:spLocks noChangeArrowheads="1"/>
          </p:cNvSpPr>
          <p:nvPr/>
        </p:nvSpPr>
        <p:spPr bwMode="auto">
          <a:xfrm>
            <a:off x="208813" y="49911"/>
            <a:ext cx="31304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tabLst>
                <a:tab pos="228600" algn="l"/>
              </a:tabLst>
            </a:pPr>
            <a:r>
              <a:rPr lang="en-US" sz="14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 </a:t>
            </a:r>
            <a:r>
              <a:rPr lang="en-US" sz="1400" b="1" u="none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US" sz="14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u="none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4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2015, 29 (6):1286-1292.</a:t>
            </a:r>
            <a:endParaRPr lang="en-US" sz="1400" b="1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10" name="Picture 2" descr="ESNCH – Belgrade 20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79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5" cstate="screen"/>
          <a:srcRect t="48127" r="7023"/>
          <a:stretch/>
        </p:blipFill>
        <p:spPr bwMode="auto">
          <a:xfrm>
            <a:off x="127627" y="1623066"/>
            <a:ext cx="4367079" cy="14243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 rotWithShape="1">
          <a:blip r:embed="rId6"/>
          <a:srcRect l="1752" t="5493"/>
          <a:stretch/>
        </p:blipFill>
        <p:spPr bwMode="auto">
          <a:xfrm>
            <a:off x="4587417" y="1623066"/>
            <a:ext cx="4491687" cy="1217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69562" y="5323213"/>
            <a:ext cx="8650287" cy="830997"/>
          </a:xfrm>
          <a:prstGeom prst="rect">
            <a:avLst/>
          </a:prstGeom>
          <a:effectLst>
            <a:outerShdw blurRad="50800" dist="50800" dir="5400000" sx="105000" sy="105000" algn="ctr" rotWithShape="0">
              <a:schemeClr val="tx1">
                <a:alpha val="81000"/>
              </a:schemeClr>
            </a:outerShdw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2400" u="none" dirty="0" smtClean="0">
                <a:latin typeface="Times New Roman" pitchFamily="18" charset="0"/>
                <a:cs typeface="Times New Roman" pitchFamily="18" charset="0"/>
              </a:rPr>
              <a:t>CEA 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not recommendable 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in patients with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asymptomatic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carotid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stenosis that have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life limiting conditions</a:t>
            </a:r>
            <a:r>
              <a:rPr lang="en-US" sz="2400" u="none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8178" y="227429"/>
            <a:ext cx="2953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3. Comorbidity</a:t>
            </a:r>
            <a:r>
              <a:rPr lang="en-US" sz="3200" i="1" u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926" t="44397" r="33463" b="30391"/>
          <a:stretch/>
        </p:blipFill>
        <p:spPr>
          <a:xfrm>
            <a:off x="4587416" y="3788907"/>
            <a:ext cx="4491687" cy="12048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53659" t="26601" r="26190" b="70515"/>
          <a:stretch/>
        </p:blipFill>
        <p:spPr>
          <a:xfrm>
            <a:off x="4587418" y="3384918"/>
            <a:ext cx="3816424" cy="307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24013" t="25493" r="57093" b="68209"/>
          <a:stretch/>
        </p:blipFill>
        <p:spPr>
          <a:xfrm>
            <a:off x="105618" y="3302284"/>
            <a:ext cx="2713282" cy="508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24013" t="41433" r="25588" b="37394"/>
          <a:stretch/>
        </p:blipFill>
        <p:spPr>
          <a:xfrm>
            <a:off x="105618" y="3875699"/>
            <a:ext cx="4389088" cy="1088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l="8263" t="26189" r="57875" b="66807"/>
          <a:stretch/>
        </p:blipFill>
        <p:spPr>
          <a:xfrm>
            <a:off x="145515" y="1155074"/>
            <a:ext cx="3096344" cy="360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2" descr="ESNCH – Belgrade 20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42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7384" y="3573016"/>
            <a:ext cx="23807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4. Obesity</a:t>
            </a:r>
          </a:p>
        </p:txBody>
      </p:sp>
      <p:pic>
        <p:nvPicPr>
          <p:cNvPr id="20487" name="Picture 12"/>
          <p:cNvPicPr>
            <a:picLocks noChangeAspect="1" noChangeArrowheads="1"/>
          </p:cNvPicPr>
          <p:nvPr/>
        </p:nvPicPr>
        <p:blipFill rotWithShape="1">
          <a:blip r:embed="rId5"/>
          <a:srcRect t="3045" b="7836"/>
          <a:stretch/>
        </p:blipFill>
        <p:spPr bwMode="auto">
          <a:xfrm>
            <a:off x="188415" y="359113"/>
            <a:ext cx="4504435" cy="13416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96" name="Rectangle 5"/>
          <p:cNvSpPr>
            <a:spLocks noChangeArrowheads="1"/>
          </p:cNvSpPr>
          <p:nvPr/>
        </p:nvSpPr>
        <p:spPr bwMode="auto">
          <a:xfrm>
            <a:off x="83855" y="42840"/>
            <a:ext cx="31304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tabLst>
                <a:tab pos="228600" algn="l"/>
              </a:tabLst>
            </a:pPr>
            <a:r>
              <a:rPr lang="en-US" sz="1400" b="1" u="none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Ann </a:t>
            </a:r>
            <a:r>
              <a:rPr lang="en-US" sz="1400" b="1" u="none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Vasc</a:t>
            </a:r>
            <a:r>
              <a:rPr lang="en-US" sz="1400" b="1" u="none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u="none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Surg</a:t>
            </a:r>
            <a:r>
              <a:rPr lang="en-US" sz="1400" b="1" u="none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2015, 29 (6):1286-1292.</a:t>
            </a:r>
            <a:endParaRPr lang="en-US" sz="1400" b="1" u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7904" y="1214229"/>
            <a:ext cx="529907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cxnSp>
        <p:nvCxnSpPr>
          <p:cNvPr id="23" name="Straight Connector 22"/>
          <p:cNvCxnSpPr/>
          <p:nvPr/>
        </p:nvCxnSpPr>
        <p:spPr>
          <a:xfrm>
            <a:off x="3840659" y="2726396"/>
            <a:ext cx="457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76963" y="3760335"/>
            <a:ext cx="22860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10" name="Picture 2" descr="ESNCH – Belgrade 20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29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hema 1 obradjen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658" y="962819"/>
            <a:ext cx="8358187" cy="5395912"/>
          </a:xfrm>
          <a:prstGeom prst="rect">
            <a:avLst/>
          </a:prstGeom>
          <a:noFill/>
          <a:ln w="25400" algn="ctr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26628" name="Line 3"/>
          <p:cNvSpPr>
            <a:spLocks noChangeShapeType="1"/>
          </p:cNvSpPr>
          <p:nvPr/>
        </p:nvSpPr>
        <p:spPr bwMode="auto">
          <a:xfrm>
            <a:off x="654545" y="1862931"/>
            <a:ext cx="32766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Line 3"/>
          <p:cNvSpPr>
            <a:spLocks noChangeShapeType="1"/>
          </p:cNvSpPr>
          <p:nvPr/>
        </p:nvSpPr>
        <p:spPr bwMode="auto">
          <a:xfrm>
            <a:off x="5150345" y="1710531"/>
            <a:ext cx="32766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4538" t="25255" r="57350" b="68209"/>
          <a:stretch/>
        </p:blipFill>
        <p:spPr>
          <a:xfrm>
            <a:off x="5796136" y="116991"/>
            <a:ext cx="2973709" cy="7279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4013" t="41596" r="27950" b="41596"/>
          <a:stretch/>
        </p:blipFill>
        <p:spPr>
          <a:xfrm>
            <a:off x="422104" y="148767"/>
            <a:ext cx="5256584" cy="7279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ESNCH – Belgrade 20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79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63929" y="82747"/>
            <a:ext cx="1720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4. Obesity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/>
          <a:srcRect t="4472" b="6858"/>
          <a:stretch/>
        </p:blipFill>
        <p:spPr bwMode="auto">
          <a:xfrm>
            <a:off x="70757" y="1331100"/>
            <a:ext cx="4501243" cy="11266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0489" name="Rectangle 15"/>
          <p:cNvSpPr>
            <a:spLocks noChangeArrowheads="1"/>
          </p:cNvSpPr>
          <p:nvPr/>
        </p:nvSpPr>
        <p:spPr bwMode="auto">
          <a:xfrm>
            <a:off x="70757" y="947318"/>
            <a:ext cx="28245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 </a:t>
            </a:r>
            <a:r>
              <a:rPr lang="en-US" sz="1600" b="1" u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Vasc</a:t>
            </a:r>
            <a:r>
              <a:rPr lang="en-US" sz="1600" b="1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Surg</a:t>
            </a:r>
            <a:r>
              <a:rPr lang="en-US" sz="1600" b="1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2009, 49:1172-80.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6"/>
          <a:srcRect l="8827" t="2158" r="4749" b="24723"/>
          <a:stretch/>
        </p:blipFill>
        <p:spPr bwMode="auto">
          <a:xfrm>
            <a:off x="4721459" y="137640"/>
            <a:ext cx="4290575" cy="3556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4013" t="27691" r="30643" b="51400"/>
          <a:stretch/>
        </p:blipFill>
        <p:spPr>
          <a:xfrm>
            <a:off x="80138" y="3735144"/>
            <a:ext cx="4631939" cy="14171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7555" t="43062" r="29221" b="49998"/>
          <a:stretch/>
        </p:blipFill>
        <p:spPr>
          <a:xfrm>
            <a:off x="80138" y="5220700"/>
            <a:ext cx="8352928" cy="106333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Connector 15"/>
          <p:cNvCxnSpPr/>
          <p:nvPr/>
        </p:nvCxnSpPr>
        <p:spPr>
          <a:xfrm>
            <a:off x="1448290" y="5627654"/>
            <a:ext cx="6136332" cy="302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434599" y="5970952"/>
            <a:ext cx="8601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61375" y="3349843"/>
            <a:ext cx="32639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Am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Coll</a:t>
            </a:r>
            <a:r>
              <a:rPr lang="en-US" sz="1600" b="1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Surg</a:t>
            </a:r>
            <a:r>
              <a:rPr lang="en-US" sz="1600" b="1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2012, 214:148-155.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ESNCH – Belgrade 20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46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5" cstate="screen"/>
          <a:srcRect l="1214" t="6043" r="63091" b="88631"/>
          <a:stretch/>
        </p:blipFill>
        <p:spPr bwMode="auto">
          <a:xfrm>
            <a:off x="78013" y="1054956"/>
            <a:ext cx="3960440" cy="28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 rotWithShape="1">
          <a:blip r:embed="rId6"/>
          <a:srcRect l="2649" t="10796" r="1374" b="6085"/>
          <a:stretch/>
        </p:blipFill>
        <p:spPr bwMode="auto">
          <a:xfrm>
            <a:off x="78014" y="4019107"/>
            <a:ext cx="5791676" cy="1282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9" name="Rectangle 9"/>
          <p:cNvSpPr>
            <a:spLocks noChangeArrowheads="1"/>
          </p:cNvSpPr>
          <p:nvPr/>
        </p:nvSpPr>
        <p:spPr bwMode="auto">
          <a:xfrm>
            <a:off x="70757" y="3661848"/>
            <a:ext cx="27895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 u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  </a:t>
            </a:r>
            <a:r>
              <a:rPr lang="en-US" sz="1600" b="1" i="1" u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600" b="1" i="1" u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2003, 238:551-562.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63688" y="209839"/>
            <a:ext cx="6118225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5. Contralateral Carotid Diseases</a:t>
            </a:r>
            <a:r>
              <a:rPr lang="en-US" sz="3200" i="1" u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161" y="5443259"/>
            <a:ext cx="5741529" cy="830997"/>
          </a:xfrm>
          <a:prstGeom prst="rect">
            <a:avLst/>
          </a:prstGeom>
          <a:effectLst>
            <a:outerShdw blurRad="50800" dist="50800" dir="5400000" sx="105000" sy="105000" algn="ctr" rotWithShape="0">
              <a:schemeClr val="tx1">
                <a:alpha val="81000"/>
              </a:schemeClr>
            </a:outerShdw>
          </a:effec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ontralateral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carotid disease is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reason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treatment of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ipsilateral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ACS.</a:t>
            </a:r>
            <a:endParaRPr lang="en-US" sz="2400" u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screen"/>
          <a:srcRect l="10862" t="51245" r="1485"/>
          <a:stretch/>
        </p:blipFill>
        <p:spPr bwMode="auto">
          <a:xfrm>
            <a:off x="97890" y="1434157"/>
            <a:ext cx="4248472" cy="20232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7476" t="27590" r="25358" b="52801"/>
          <a:stretch/>
        </p:blipFill>
        <p:spPr>
          <a:xfrm>
            <a:off x="4522059" y="1473844"/>
            <a:ext cx="4475304" cy="10923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39505" t="82291" r="38446" b="13355"/>
          <a:stretch/>
        </p:blipFill>
        <p:spPr>
          <a:xfrm>
            <a:off x="4522059" y="1114370"/>
            <a:ext cx="2016224" cy="276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2" descr="ESNCH – Belgrade 20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8" r="20910"/>
          <a:stretch/>
        </p:blipFill>
        <p:spPr>
          <a:xfrm>
            <a:off x="6012160" y="2780928"/>
            <a:ext cx="2985203" cy="354292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61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82755" y="-4795"/>
            <a:ext cx="4512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Contralateral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Carotid Disease</a:t>
            </a:r>
            <a:r>
              <a:rPr lang="en-US" sz="24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8"/>
          <p:cNvPicPr>
            <a:picLocks noChangeAspect="1" noChangeArrowheads="1"/>
          </p:cNvPicPr>
          <p:nvPr/>
        </p:nvPicPr>
        <p:blipFill rotWithShape="1">
          <a:blip r:embed="rId6"/>
          <a:srcRect t="5645" r="4722" b="13324"/>
          <a:stretch/>
        </p:blipFill>
        <p:spPr bwMode="auto">
          <a:xfrm>
            <a:off x="137197" y="488449"/>
            <a:ext cx="4285737" cy="1822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1999" y="605326"/>
            <a:ext cx="4422759" cy="570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cxnSp>
        <p:nvCxnSpPr>
          <p:cNvPr id="12" name="Straight Connector 11"/>
          <p:cNvCxnSpPr/>
          <p:nvPr/>
        </p:nvCxnSpPr>
        <p:spPr>
          <a:xfrm>
            <a:off x="3657600" y="2819400"/>
            <a:ext cx="457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7" name="Rectangle 5"/>
          <p:cNvSpPr>
            <a:spLocks noChangeArrowheads="1"/>
          </p:cNvSpPr>
          <p:nvPr/>
        </p:nvSpPr>
        <p:spPr bwMode="auto">
          <a:xfrm>
            <a:off x="21583" y="95362"/>
            <a:ext cx="35540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tabLst>
                <a:tab pos="228600" algn="l"/>
              </a:tabLst>
            </a:pPr>
            <a:r>
              <a:rPr lang="en-US" sz="16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 </a:t>
            </a:r>
            <a:r>
              <a:rPr lang="en-US" sz="1600" b="1" u="none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US" sz="16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u="none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6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2015, 29 (6):1286-1292.</a:t>
            </a:r>
            <a:endParaRPr lang="en-US" sz="1600" b="1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083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2000327"/>
              </p:ext>
            </p:extLst>
          </p:nvPr>
        </p:nvGraphicFramePr>
        <p:xfrm>
          <a:off x="137197" y="2365770"/>
          <a:ext cx="4335619" cy="4087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" name="Chart" r:id="rId8" imgW="5029268" imgH="3162272" progId="Excel.Sheet.8">
                  <p:embed/>
                </p:oleObj>
              </mc:Choice>
              <mc:Fallback>
                <p:oleObj name="Chart" r:id="rId8" imgW="5029268" imgH="3162272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97" y="2365770"/>
                        <a:ext cx="4335619" cy="40875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4716016" y="3861048"/>
            <a:ext cx="3816424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504276"/>
            <a:ext cx="594205" cy="381000"/>
          </a:xfrm>
          <a:prstGeom prst="rect">
            <a:avLst/>
          </a:prstGeom>
        </p:spPr>
      </p:pic>
      <p:pic>
        <p:nvPicPr>
          <p:cNvPr id="10" name="Picture 2" descr="ESNCH – Belgrade 20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12727" r="17243" b="16677"/>
          <a:stretch/>
        </p:blipFill>
        <p:spPr>
          <a:xfrm>
            <a:off x="3009528" y="2564904"/>
            <a:ext cx="1296144" cy="196656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16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987" t="19610" r="29913" b="62182"/>
          <a:stretch/>
        </p:blipFill>
        <p:spPr>
          <a:xfrm>
            <a:off x="523619" y="1124744"/>
            <a:ext cx="7931502" cy="17782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6774" t="56026" r="26763" b="27166"/>
          <a:stretch/>
        </p:blipFill>
        <p:spPr>
          <a:xfrm>
            <a:off x="179512" y="3068960"/>
            <a:ext cx="8799228" cy="259228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Connector 10"/>
          <p:cNvCxnSpPr/>
          <p:nvPr/>
        </p:nvCxnSpPr>
        <p:spPr>
          <a:xfrm>
            <a:off x="323528" y="4365104"/>
            <a:ext cx="8496944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3528" y="4653136"/>
            <a:ext cx="8496944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23528" y="4941168"/>
            <a:ext cx="8496944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23619" y="770875"/>
            <a:ext cx="27509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2017;66:1727-34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465835"/>
            <a:ext cx="594205" cy="381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8172400" y="4077072"/>
            <a:ext cx="648072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ESNCH – Belgrade 2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0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849" y="425848"/>
            <a:ext cx="5218112" cy="12653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 rotWithShape="1">
          <a:blip r:embed="rId6"/>
          <a:srcRect l="2167" r="1360"/>
          <a:stretch/>
        </p:blipFill>
        <p:spPr bwMode="auto">
          <a:xfrm>
            <a:off x="80122" y="4547739"/>
            <a:ext cx="7383194" cy="1052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14849" y="1749001"/>
            <a:ext cx="3630612" cy="2708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820517" y="1739546"/>
            <a:ext cx="3605213" cy="27274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4" name="Rectangle 2"/>
          <p:cNvSpPr>
            <a:spLocks noChangeArrowheads="1"/>
          </p:cNvSpPr>
          <p:nvPr/>
        </p:nvSpPr>
        <p:spPr bwMode="auto">
          <a:xfrm>
            <a:off x="1509433" y="2996776"/>
            <a:ext cx="819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200" b="1" u="none">
                <a:solidFill>
                  <a:schemeClr val="tx1"/>
                </a:solidFill>
              </a:rPr>
              <a:t>p &lt;0.0001</a:t>
            </a:r>
          </a:p>
        </p:txBody>
      </p:sp>
      <p:pic>
        <p:nvPicPr>
          <p:cNvPr id="22535" name="Picture 7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92555" y="3325320"/>
            <a:ext cx="1538346" cy="3016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Rectangle 2"/>
          <p:cNvSpPr>
            <a:spLocks noChangeArrowheads="1"/>
          </p:cNvSpPr>
          <p:nvPr/>
        </p:nvSpPr>
        <p:spPr bwMode="auto">
          <a:xfrm>
            <a:off x="4802386" y="3338566"/>
            <a:ext cx="820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200" b="1" u="none" dirty="0">
                <a:solidFill>
                  <a:schemeClr val="tx1"/>
                </a:solidFill>
              </a:rPr>
              <a:t>p &lt;0.0001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042892" y="4862752"/>
            <a:ext cx="2049463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7955" y="5438816"/>
            <a:ext cx="1608137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32230" y="75697"/>
            <a:ext cx="216918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6. Carotid </a:t>
            </a:r>
            <a:endParaRPr lang="sr-Latn-RS" sz="2800" b="1" u="none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Plaque </a:t>
            </a:r>
          </a:p>
          <a:p>
            <a:pPr algn="ctr">
              <a:defRPr/>
            </a:pPr>
            <a:r>
              <a:rPr lang="en-US" sz="28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Morphology</a:t>
            </a:r>
            <a:r>
              <a:rPr lang="en-US" sz="2800" i="1" u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7148" y="5554498"/>
            <a:ext cx="6639451" cy="830997"/>
          </a:xfrm>
          <a:prstGeom prst="rect">
            <a:avLst/>
          </a:prstGeom>
          <a:effectLst>
            <a:outerShdw blurRad="50800" dist="50800" dir="5400000" sx="105000" sy="105000" algn="ctr" rotWithShape="0">
              <a:schemeClr val="tx1">
                <a:alpha val="81000"/>
              </a:schemeClr>
            </a:outerShdw>
          </a:effec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2400" u="none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unstable</a:t>
            </a:r>
            <a:r>
              <a:rPr lang="en-US" sz="24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plaque </a:t>
            </a:r>
            <a:r>
              <a:rPr lang="en-US" sz="2400" u="none" dirty="0"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 additional reason </a:t>
            </a:r>
            <a:r>
              <a:rPr lang="en-US" sz="2400" u="none" dirty="0">
                <a:latin typeface="Times New Roman" pitchFamily="18" charset="0"/>
                <a:cs typeface="Times New Roman" pitchFamily="18" charset="0"/>
              </a:rPr>
              <a:t>for CEA </a:t>
            </a:r>
            <a:endParaRPr lang="sr-Latn-RS" sz="2400" u="none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400" u="none" dirty="0" smtClean="0">
                <a:latin typeface="Times New Roman" pitchFamily="18" charset="0"/>
                <a:cs typeface="Times New Roman" pitchFamily="18" charset="0"/>
              </a:rPr>
              <a:t>in patients </a:t>
            </a:r>
            <a:r>
              <a:rPr lang="en-US" sz="2400" u="none" dirty="0">
                <a:latin typeface="Times New Roman" pitchFamily="18" charset="0"/>
                <a:cs typeface="Times New Roman" pitchFamily="18" charset="0"/>
              </a:rPr>
              <a:t>with asymptomatic carotid  stenosis</a:t>
            </a: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u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4" y="6467171"/>
            <a:ext cx="594205" cy="3810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52435" y="5150784"/>
            <a:ext cx="4246616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80122" y="112556"/>
            <a:ext cx="27333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tabLst>
                <a:tab pos="228600" algn="l"/>
              </a:tabLst>
            </a:pPr>
            <a:r>
              <a:rPr lang="en-US" sz="16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sz="1600" b="1" u="none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US" sz="1600" b="1" u="none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u="none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6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u="none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2002, 36: 437-42</a:t>
            </a:r>
            <a:r>
              <a:rPr lang="en-US" sz="16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ESNCH – Belgrade 20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 r="60375" b="45242"/>
          <a:stretch/>
        </p:blipFill>
        <p:spPr>
          <a:xfrm>
            <a:off x="7500786" y="97083"/>
            <a:ext cx="1482725" cy="31438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84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7032" y="4273"/>
            <a:ext cx="4596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Upcoming Major Surgery</a:t>
            </a:r>
            <a:r>
              <a:rPr lang="en-US" sz="2800" i="1" u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2750" y="1036962"/>
            <a:ext cx="4513262" cy="13051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/>
          <a:srcRect l="2437" t="9656" r="64350" b="85258"/>
          <a:stretch/>
        </p:blipFill>
        <p:spPr bwMode="auto">
          <a:xfrm>
            <a:off x="96027" y="827770"/>
            <a:ext cx="3744416" cy="2785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9" name="Straight Connector 5"/>
          <p:cNvCxnSpPr>
            <a:cxnSpLocks noChangeShapeType="1"/>
          </p:cNvCxnSpPr>
          <p:nvPr/>
        </p:nvCxnSpPr>
        <p:spPr bwMode="auto">
          <a:xfrm>
            <a:off x="5173692" y="1379037"/>
            <a:ext cx="3753932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26964" t="64141" r="23027" b="25251"/>
          <a:stretch/>
        </p:blipFill>
        <p:spPr>
          <a:xfrm>
            <a:off x="165031" y="4669518"/>
            <a:ext cx="8819261" cy="16398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26376" t="22165" r="57151" b="75166"/>
          <a:stretch/>
        </p:blipFill>
        <p:spPr>
          <a:xfrm>
            <a:off x="1137835" y="2505804"/>
            <a:ext cx="4682509" cy="3129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16138" t="69609" r="16925" b="13583"/>
          <a:stretch/>
        </p:blipFill>
        <p:spPr>
          <a:xfrm>
            <a:off x="86190" y="1173927"/>
            <a:ext cx="4328172" cy="11682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Connector 5"/>
          <p:cNvCxnSpPr>
            <a:cxnSpLocks noChangeShapeType="1"/>
          </p:cNvCxnSpPr>
          <p:nvPr/>
        </p:nvCxnSpPr>
        <p:spPr bwMode="auto">
          <a:xfrm flipV="1">
            <a:off x="4670508" y="1835108"/>
            <a:ext cx="4257116" cy="17714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7" name="Straight Connector 5"/>
          <p:cNvCxnSpPr>
            <a:cxnSpLocks noChangeShapeType="1"/>
          </p:cNvCxnSpPr>
          <p:nvPr/>
        </p:nvCxnSpPr>
        <p:spPr bwMode="auto">
          <a:xfrm>
            <a:off x="4574662" y="2342127"/>
            <a:ext cx="3408953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l="12988" t="34592" r="11414" b="33192"/>
          <a:stretch/>
        </p:blipFill>
        <p:spPr>
          <a:xfrm>
            <a:off x="1132758" y="2867047"/>
            <a:ext cx="6912768" cy="1656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2" descr="ESNCH – Belgrade 20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5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4800" t="21986" r="57377" b="74374"/>
          <a:stretch/>
        </p:blipFill>
        <p:spPr>
          <a:xfrm>
            <a:off x="141513" y="791823"/>
            <a:ext cx="3926431" cy="4313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5588" t="50000" r="27951" b="41472"/>
          <a:stretch/>
        </p:blipFill>
        <p:spPr>
          <a:xfrm>
            <a:off x="142580" y="3717032"/>
            <a:ext cx="8832716" cy="165618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Connector 6"/>
          <p:cNvCxnSpPr/>
          <p:nvPr/>
        </p:nvCxnSpPr>
        <p:spPr>
          <a:xfrm>
            <a:off x="3641609" y="4149080"/>
            <a:ext cx="5211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2328" y="4581128"/>
            <a:ext cx="85910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2328" y="4941168"/>
            <a:ext cx="85910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2328" y="5301208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4800" t="28453" r="27163" b="51400"/>
          <a:stretch/>
        </p:blipFill>
        <p:spPr>
          <a:xfrm>
            <a:off x="141513" y="1340768"/>
            <a:ext cx="8832716" cy="21962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2" descr="ESNCH – Belgrade 20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3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6950" t="28362" r="22531" b="46157"/>
          <a:stretch/>
        </p:blipFill>
        <p:spPr>
          <a:xfrm>
            <a:off x="395537" y="836711"/>
            <a:ext cx="8424936" cy="24290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7207" t="78770" r="23040" b="12642"/>
          <a:stretch/>
        </p:blipFill>
        <p:spPr>
          <a:xfrm>
            <a:off x="190320" y="3605884"/>
            <a:ext cx="8784976" cy="1213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6953" t="51354" r="23041" b="41878"/>
          <a:stretch/>
        </p:blipFill>
        <p:spPr>
          <a:xfrm>
            <a:off x="190320" y="4937135"/>
            <a:ext cx="8784976" cy="130471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" name="Straight Connector 2"/>
          <p:cNvCxnSpPr/>
          <p:nvPr/>
        </p:nvCxnSpPr>
        <p:spPr>
          <a:xfrm>
            <a:off x="5004048" y="3035295"/>
            <a:ext cx="10360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7475" t="28548" r="59450" b="65938"/>
          <a:stretch/>
        </p:blipFill>
        <p:spPr>
          <a:xfrm>
            <a:off x="395536" y="290914"/>
            <a:ext cx="4608512" cy="4320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ESNCH – Belgrade 20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2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0989" y="251201"/>
            <a:ext cx="74717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8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Treatment of Asymptomatic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arotid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tenosis </a:t>
            </a:r>
          </a:p>
          <a:p>
            <a:pPr algn="ctr">
              <a:defRPr/>
            </a:pPr>
            <a:r>
              <a:rPr lang="en-US" sz="28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Prior Upcoming </a:t>
            </a:r>
            <a:r>
              <a:rPr lang="en-US" sz="28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Major Surgery</a:t>
            </a:r>
            <a:r>
              <a:rPr lang="en-US" sz="2800" i="1" u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7365" b="21651"/>
          <a:stretch/>
        </p:blipFill>
        <p:spPr>
          <a:xfrm>
            <a:off x="4919714" y="2111743"/>
            <a:ext cx="3021078" cy="42119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3886" y="1280746"/>
            <a:ext cx="3962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hr-H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hr-H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significant carotid </a:t>
            </a:r>
            <a:r>
              <a:rPr lang="hr-H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stenosis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r-H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70-99%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4860032" y="1280746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r-H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ontralateral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carotid </a:t>
            </a:r>
            <a:r>
              <a:rPr lang="hr-H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occlusion</a:t>
            </a:r>
            <a:endParaRPr lang="hr-H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8" r="20910"/>
          <a:stretch/>
        </p:blipFill>
        <p:spPr>
          <a:xfrm>
            <a:off x="1259632" y="2111743"/>
            <a:ext cx="3024336" cy="4234949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flipH="1">
            <a:off x="5832140" y="3429000"/>
            <a:ext cx="504056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ESNCH – Belgrade 20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5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2267" y="90589"/>
            <a:ext cx="4596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r-Latn-RS" sz="28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8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Upcoming </a:t>
            </a:r>
            <a:r>
              <a:rPr lang="en-US" sz="28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Major Surgery</a:t>
            </a:r>
            <a:r>
              <a:rPr lang="en-US" sz="2800" i="1" u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90589"/>
            <a:ext cx="4191000" cy="623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4586" name="Picture 11"/>
          <p:cNvPicPr>
            <a:picLocks noChangeAspect="1" noChangeArrowheads="1"/>
          </p:cNvPicPr>
          <p:nvPr/>
        </p:nvPicPr>
        <p:blipFill rotWithShape="1">
          <a:blip r:embed="rId6"/>
          <a:srcRect t="5017" r="4838" b="16209"/>
          <a:stretch/>
        </p:blipFill>
        <p:spPr bwMode="auto">
          <a:xfrm>
            <a:off x="107504" y="1196752"/>
            <a:ext cx="4464496" cy="18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7" name="Rectangle 5"/>
          <p:cNvSpPr>
            <a:spLocks noChangeArrowheads="1"/>
          </p:cNvSpPr>
          <p:nvPr/>
        </p:nvSpPr>
        <p:spPr bwMode="auto">
          <a:xfrm>
            <a:off x="15659" y="807748"/>
            <a:ext cx="31304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tabLst>
                <a:tab pos="228600" algn="l"/>
              </a:tabLst>
            </a:pPr>
            <a:r>
              <a:rPr lang="en-US" sz="14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 </a:t>
            </a:r>
            <a:r>
              <a:rPr lang="en-US" sz="1400" b="1" u="none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US" sz="14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u="none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400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2015, 29 (6):1286-1292.</a:t>
            </a:r>
            <a:endParaRPr lang="en-US" sz="1400" b="1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932040" y="3128211"/>
            <a:ext cx="3505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35" y="3159406"/>
            <a:ext cx="2520280" cy="3165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10" name="Picture 2" descr="ESNCH – Belgrade 20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63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07504" y="116632"/>
          <a:ext cx="8928992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5" name="Picture 2" descr="ESNCH – Belgrade 20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3700" t="69609" r="46850" b="26189"/>
          <a:stretch/>
        </p:blipFill>
        <p:spPr>
          <a:xfrm>
            <a:off x="1547664" y="1196752"/>
            <a:ext cx="2164058" cy="5410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4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6376" t="22165" r="56300" b="74473"/>
          <a:stretch/>
        </p:blipFill>
        <p:spPr>
          <a:xfrm>
            <a:off x="326784" y="192266"/>
            <a:ext cx="3960440" cy="432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588" t="27589" r="22438" b="50000"/>
          <a:stretch/>
        </p:blipFill>
        <p:spPr>
          <a:xfrm>
            <a:off x="307706" y="707937"/>
            <a:ext cx="7344816" cy="22246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7163" t="52801" r="23226" b="27302"/>
          <a:stretch/>
        </p:blipFill>
        <p:spPr>
          <a:xfrm>
            <a:off x="262328" y="3068960"/>
            <a:ext cx="8712968" cy="3240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7" name="Picture 2" descr="ESNCH – Belgrade 20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4013" t="27590" r="27950" b="51400"/>
          <a:stretch/>
        </p:blipFill>
        <p:spPr>
          <a:xfrm>
            <a:off x="468770" y="1391618"/>
            <a:ext cx="8136904" cy="1855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4330" t="37067" r="29460" b="54138"/>
          <a:stretch/>
        </p:blipFill>
        <p:spPr>
          <a:xfrm>
            <a:off x="179512" y="3711424"/>
            <a:ext cx="8715420" cy="20218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0" y="992169"/>
            <a:ext cx="3347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2002, 195:814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771800" y="214411"/>
            <a:ext cx="3170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Surgeon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Volume</a:t>
            </a:r>
            <a:r>
              <a:rPr lang="en-US" sz="3200" i="1" u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3" y="6477000"/>
            <a:ext cx="594205" cy="381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3870472" y="4149080"/>
            <a:ext cx="350984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91418" y="5157192"/>
            <a:ext cx="9882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178832" y="5157192"/>
            <a:ext cx="304124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31800" y="5589240"/>
            <a:ext cx="1097024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ESNCH – Belgrade 20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6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823" t="22454" r="57111" b="74842"/>
          <a:stretch/>
        </p:blipFill>
        <p:spPr>
          <a:xfrm>
            <a:off x="130509" y="306891"/>
            <a:ext cx="6030823" cy="4436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4823" t="28334" r="24801" b="33955"/>
          <a:stretch/>
        </p:blipFill>
        <p:spPr>
          <a:xfrm>
            <a:off x="116282" y="836712"/>
            <a:ext cx="8848206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7086702" y="5373216"/>
            <a:ext cx="12961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66022" y="5661248"/>
            <a:ext cx="74168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2" y="6481650"/>
            <a:ext cx="594205" cy="376350"/>
          </a:xfrm>
          <a:prstGeom prst="rect">
            <a:avLst/>
          </a:prstGeom>
        </p:spPr>
      </p:pic>
      <p:pic>
        <p:nvPicPr>
          <p:cNvPr id="7" name="Picture 2" descr="ESNCH – Belgrade 2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 rotWithShape="1">
          <a:blip r:embed="rId5"/>
          <a:srcRect r="3747"/>
          <a:stretch/>
        </p:blipFill>
        <p:spPr bwMode="auto">
          <a:xfrm>
            <a:off x="4579039" y="4878368"/>
            <a:ext cx="4417961" cy="14328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 rotWithShape="1">
          <a:blip r:embed="rId6"/>
          <a:srcRect l="2714" t="22484" r="3898" b="21305"/>
          <a:stretch/>
        </p:blipFill>
        <p:spPr bwMode="auto">
          <a:xfrm>
            <a:off x="4571189" y="4545167"/>
            <a:ext cx="4425811" cy="2519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8" name="Picture 3"/>
          <p:cNvPicPr>
            <a:picLocks noChangeAspect="1" noChangeArrowheads="1"/>
          </p:cNvPicPr>
          <p:nvPr/>
        </p:nvPicPr>
        <p:blipFill rotWithShape="1">
          <a:blip r:embed="rId7"/>
          <a:srcRect t="42710" b="18201"/>
          <a:stretch/>
        </p:blipFill>
        <p:spPr bwMode="auto">
          <a:xfrm>
            <a:off x="121923" y="2552329"/>
            <a:ext cx="4203576" cy="13681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0" name="Picture 5"/>
          <p:cNvPicPr>
            <a:picLocks noChangeAspect="1" noChangeArrowheads="1"/>
          </p:cNvPicPr>
          <p:nvPr/>
        </p:nvPicPr>
        <p:blipFill rotWithShape="1">
          <a:blip r:embed="rId8"/>
          <a:srcRect b="7152"/>
          <a:stretch/>
        </p:blipFill>
        <p:spPr bwMode="auto">
          <a:xfrm>
            <a:off x="4399634" y="2354874"/>
            <a:ext cx="4597366" cy="19225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2247135" y="-9911"/>
            <a:ext cx="3904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Primum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ocere</a:t>
            </a:r>
            <a:r>
              <a:rPr lang="en-US" sz="3200" i="1" u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7"/>
          <a:srcRect l="35437" t="92578" r="37001" b="1251"/>
          <a:stretch/>
        </p:blipFill>
        <p:spPr bwMode="auto">
          <a:xfrm>
            <a:off x="121923" y="2142815"/>
            <a:ext cx="2603021" cy="2713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21544" y="822818"/>
            <a:ext cx="78861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•If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want asymptomatic patients to benefit from carotid surgery, the therapeutic risks have to be limited.</a:t>
            </a:r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 cstate="screen"/>
          <a:srcRect t="48127" r="7023"/>
          <a:stretch/>
        </p:blipFill>
        <p:spPr bwMode="auto">
          <a:xfrm>
            <a:off x="97524" y="4902131"/>
            <a:ext cx="4367079" cy="14243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8881" t="27355" r="58717" b="66825"/>
          <a:stretch/>
        </p:blipFill>
        <p:spPr>
          <a:xfrm>
            <a:off x="135479" y="4545168"/>
            <a:ext cx="4176464" cy="3088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/>
          <a:srcRect l="63180" t="54968" r="14563" b="40408"/>
          <a:stretch/>
        </p:blipFill>
        <p:spPr>
          <a:xfrm>
            <a:off x="4402880" y="1979036"/>
            <a:ext cx="2473376" cy="288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2" descr="ESNCH – Belgrade 20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4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8978" y="-63712"/>
            <a:ext cx="2821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Surgical </a:t>
            </a:r>
            <a:r>
              <a:rPr lang="en-US" sz="24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Risk &lt; 3%</a:t>
            </a:r>
            <a:r>
              <a:rPr lang="en-US" sz="2400" i="1" u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9667" y="759210"/>
            <a:ext cx="4459916" cy="11051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5833291" y="1599198"/>
            <a:ext cx="1333500" cy="216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599" y="2558129"/>
            <a:ext cx="4414174" cy="13527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65252" y="2207181"/>
            <a:ext cx="22343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sz="1400" b="1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US" sz="1400" b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sz="1400" b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2009, 49:331-9</a:t>
            </a:r>
            <a:endParaRPr lang="en-US" sz="140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5588" t="28688" r="22438" b="50000"/>
          <a:stretch/>
        </p:blipFill>
        <p:spPr>
          <a:xfrm>
            <a:off x="65252" y="4466432"/>
            <a:ext cx="4506748" cy="18829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6785" t="22483" r="56998" b="75285"/>
          <a:stretch/>
        </p:blipFill>
        <p:spPr>
          <a:xfrm>
            <a:off x="78917" y="4038046"/>
            <a:ext cx="4501538" cy="3648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27242" t="36389" r="48490" b="47689"/>
          <a:stretch/>
        </p:blipFill>
        <p:spPr>
          <a:xfrm>
            <a:off x="4716016" y="4221088"/>
            <a:ext cx="4315900" cy="213112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Straight Connector 16"/>
          <p:cNvCxnSpPr/>
          <p:nvPr/>
        </p:nvCxnSpPr>
        <p:spPr>
          <a:xfrm>
            <a:off x="6714765" y="6064183"/>
            <a:ext cx="1333500" cy="216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10"/>
          <a:srcRect t="42710" b="18201"/>
          <a:stretch/>
        </p:blipFill>
        <p:spPr bwMode="auto">
          <a:xfrm>
            <a:off x="103938" y="634434"/>
            <a:ext cx="4432835" cy="13681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10"/>
          <a:srcRect l="35437" t="92578" r="37001" b="1251"/>
          <a:stretch/>
        </p:blipFill>
        <p:spPr bwMode="auto">
          <a:xfrm>
            <a:off x="142470" y="392777"/>
            <a:ext cx="2603021" cy="2713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11"/>
          <a:srcRect r="3747"/>
          <a:stretch/>
        </p:blipFill>
        <p:spPr bwMode="auto">
          <a:xfrm>
            <a:off x="4644008" y="2540694"/>
            <a:ext cx="4417961" cy="14328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12"/>
          <a:srcRect l="2714" t="22484" r="3898" b="21305"/>
          <a:stretch/>
        </p:blipFill>
        <p:spPr bwMode="auto">
          <a:xfrm>
            <a:off x="4619667" y="2120301"/>
            <a:ext cx="4425811" cy="3457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2" descr="ESNCH – Belgrade 20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9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101" t="26189" r="30313" b="14983"/>
          <a:stretch/>
        </p:blipFill>
        <p:spPr>
          <a:xfrm>
            <a:off x="242116" y="471520"/>
            <a:ext cx="8640960" cy="59214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2116" y="18565"/>
            <a:ext cx="3974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tabLst>
                <a:tab pos="228600" algn="l"/>
              </a:tabLst>
            </a:pPr>
            <a:r>
              <a:rPr lang="en-US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 </a:t>
            </a:r>
            <a:r>
              <a:rPr lang="en-US" b="1" u="none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US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US" b="1" u="none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2015, 29 (6):1286-1292.</a:t>
            </a:r>
            <a:endParaRPr lang="en-US" b="1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26784" y="4293096"/>
            <a:ext cx="194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87624" y="4513256"/>
            <a:ext cx="558554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524328" y="4149080"/>
            <a:ext cx="11930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ESNCH – Belgrade 2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5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654" name="Text Box 6"/>
          <p:cNvSpPr txBox="1">
            <a:spLocks noChangeArrowheads="1"/>
          </p:cNvSpPr>
          <p:nvPr/>
        </p:nvSpPr>
        <p:spPr bwMode="auto">
          <a:xfrm>
            <a:off x="727884" y="271130"/>
            <a:ext cx="662940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Conclusions </a:t>
            </a:r>
            <a:endParaRPr lang="en-GB" sz="4800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9773" y="1441917"/>
            <a:ext cx="8712968" cy="584775"/>
          </a:xfrm>
          <a:prstGeom prst="rect">
            <a:avLst/>
          </a:prstGeom>
          <a:effectLst>
            <a:outerShdw blurRad="50800" dist="50800" dir="5400000" sx="105000" sy="105000" algn="ctr" rotWithShape="0">
              <a:schemeClr val="tx1">
                <a:alpha val="81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u="none" dirty="0">
                <a:latin typeface="Times New Roman" pitchFamily="18" charset="0"/>
                <a:cs typeface="Times New Roman" pitchFamily="18" charset="0"/>
              </a:rPr>
              <a:t>Intervention for asymptomatic carotid stenosis</a:t>
            </a:r>
          </a:p>
        </p:txBody>
      </p:sp>
      <p:sp>
        <p:nvSpPr>
          <p:cNvPr id="28680" name="Rectangle 1"/>
          <p:cNvSpPr>
            <a:spLocks noChangeArrowheads="1"/>
          </p:cNvSpPr>
          <p:nvPr/>
        </p:nvSpPr>
        <p:spPr bwMode="auto">
          <a:xfrm>
            <a:off x="920989" y="2289080"/>
            <a:ext cx="74105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sz="2800" b="1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No Obese</a:t>
            </a:r>
            <a:endParaRPr lang="sr-Latn-C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Latn-CS" sz="2800" b="1" u="none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extremely significant comorbidities</a:t>
            </a:r>
            <a:endParaRPr lang="en-US" sz="2800" b="1" u="none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ife Expectancy &gt; 5 years</a:t>
            </a:r>
            <a:endParaRPr lang="sr-Latn-CS" sz="28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96890" y="3936463"/>
            <a:ext cx="457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2800" b="1" u="none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Heterogeneous 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Plaque</a:t>
            </a:r>
            <a:endParaRPr lang="en-US" sz="2800" b="1" u="none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Latn-CS" sz="2800" b="1" u="none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Contralateral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isease</a:t>
            </a:r>
            <a:endParaRPr lang="sr-Latn-CS" sz="2800" b="1" u="none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Latn-CS" sz="2800" b="1" u="none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Major 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Surgery</a:t>
            </a:r>
            <a:endParaRPr lang="en-US" sz="28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881373" y="5405105"/>
            <a:ext cx="691839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Primum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nocere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eaLnBrk="1" hangingPunct="1"/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•Low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cumulative </a:t>
            </a:r>
            <a:r>
              <a:rPr lang="sr-Latn-R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stroke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mortality rate!!</a:t>
            </a:r>
            <a:endParaRPr lang="sr-Latn-R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42858"/>
            <a:ext cx="594205" cy="354403"/>
          </a:xfrm>
          <a:prstGeom prst="rect">
            <a:avLst/>
          </a:prstGeom>
        </p:spPr>
      </p:pic>
      <p:pic>
        <p:nvPicPr>
          <p:cNvPr id="8" name="Picture 2" descr="ESNCH – Belgrade 20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43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784" y="393036"/>
            <a:ext cx="42514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Asymptomatic Patients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Primum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nocere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3200" i="1" u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u="none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D:\SA KUCNOG\slajdovi\AAA 1\Untitled-1.jpg"/>
          <p:cNvPicPr>
            <a:picLocks noChangeAspect="1" noChangeArrowheads="1"/>
          </p:cNvPicPr>
          <p:nvPr/>
        </p:nvPicPr>
        <p:blipFill rotWithShape="1">
          <a:blip r:embed="rId5"/>
          <a:srcRect r="52449"/>
          <a:stretch/>
        </p:blipFill>
        <p:spPr bwMode="auto">
          <a:xfrm>
            <a:off x="2915816" y="2132856"/>
            <a:ext cx="2415058" cy="3528260"/>
          </a:xfrm>
          <a:prstGeom prst="rect">
            <a:avLst/>
          </a:prstGeom>
          <a:noFill/>
        </p:spPr>
      </p:pic>
      <p:pic>
        <p:nvPicPr>
          <p:cNvPr id="9" name="Picture 6" descr="V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581096" y="88923"/>
            <a:ext cx="339419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:\SA KUCNOG\slajdovi\logo\Untitled-4.jpg"/>
          <p:cNvPicPr>
            <a:picLocks noChangeAspect="1" noChangeArrowheads="1"/>
          </p:cNvPicPr>
          <p:nvPr/>
        </p:nvPicPr>
        <p:blipFill rotWithShape="1">
          <a:blip r:embed="rId7"/>
          <a:srcRect l="55229"/>
          <a:stretch/>
        </p:blipFill>
        <p:spPr bwMode="auto">
          <a:xfrm>
            <a:off x="6185258" y="2673295"/>
            <a:ext cx="2185874" cy="3676089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4445"/>
          <a:stretch/>
        </p:blipFill>
        <p:spPr>
          <a:xfrm rot="5400000" flipH="1" flipV="1">
            <a:off x="-312060" y="2595186"/>
            <a:ext cx="3528259" cy="2603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 flipV="1">
            <a:off x="1326366" y="5800204"/>
            <a:ext cx="251405" cy="537275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5400000" flipV="1">
            <a:off x="5002681" y="479607"/>
            <a:ext cx="251405" cy="537275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ESNCH – Belgrade 20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2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196974"/>
            <a:ext cx="8663880" cy="451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5" name="Picture 2" descr="ESNCH – Belgrade 2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4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1691680" y="81970"/>
            <a:ext cx="5279504" cy="58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GB" sz="32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“Silent” Brain Infarct</a:t>
            </a:r>
            <a:r>
              <a:rPr lang="sr-Latn-RS" sz="32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ion</a:t>
            </a:r>
          </a:p>
        </p:txBody>
      </p:sp>
      <p:sp>
        <p:nvSpPr>
          <p:cNvPr id="22532" name="Content Placeholder 2"/>
          <p:cNvSpPr>
            <a:spLocks/>
          </p:cNvSpPr>
          <p:nvPr/>
        </p:nvSpPr>
        <p:spPr bwMode="auto">
          <a:xfrm>
            <a:off x="428181" y="2127763"/>
            <a:ext cx="838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endParaRPr lang="en-GB" sz="3200" b="1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9907" y="2559189"/>
            <a:ext cx="446717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·Annual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Stroke Risk: 3.6%.</a:t>
            </a:r>
            <a:endParaRPr lang="en-GB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GB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Asymptomatic </a:t>
            </a:r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Carotid </a:t>
            </a:r>
            <a:endParaRPr lang="en-GB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GB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Stenosis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&gt;60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8" t="37008" r="32651" b="43237"/>
          <a:stretch/>
        </p:blipFill>
        <p:spPr bwMode="auto">
          <a:xfrm>
            <a:off x="4653766" y="2070448"/>
            <a:ext cx="4403457" cy="18737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9" t="21171" r="59512" b="76449"/>
          <a:stretch/>
        </p:blipFill>
        <p:spPr bwMode="auto">
          <a:xfrm>
            <a:off x="5723387" y="4122768"/>
            <a:ext cx="3350127" cy="269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9525" t="28080" r="30646" b="53408"/>
          <a:stretch/>
        </p:blipFill>
        <p:spPr>
          <a:xfrm>
            <a:off x="145238" y="4797152"/>
            <a:ext cx="4494041" cy="15804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00962" y="4439879"/>
            <a:ext cx="2380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GB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1991; 14:267-70.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00962" y="1075203"/>
            <a:ext cx="426677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·Prevalence: 14-18%.</a:t>
            </a:r>
            <a:endParaRPr lang="en-GB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GB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Asymptomatic </a:t>
            </a:r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Carotid </a:t>
            </a:r>
            <a:endParaRPr lang="en-GB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GB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Stenosis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&gt;70%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7951" t="30390" r="34250" b="46234"/>
          <a:stretch/>
        </p:blipFill>
        <p:spPr>
          <a:xfrm>
            <a:off x="4769455" y="4451796"/>
            <a:ext cx="4304059" cy="19094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6562395" y="1790229"/>
            <a:ext cx="25414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GB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1999; 29:995-1005.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17" name="Picture 2" descr="ESNCH – Belgrade 20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15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-54927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2291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4048" y="963680"/>
            <a:ext cx="8784976" cy="28866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292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048" y="399804"/>
            <a:ext cx="3067079" cy="4626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Content Placeholder 2"/>
          <p:cNvSpPr>
            <a:spLocks/>
          </p:cNvSpPr>
          <p:nvPr/>
        </p:nvSpPr>
        <p:spPr bwMode="auto">
          <a:xfrm>
            <a:off x="2462300" y="4052785"/>
            <a:ext cx="424847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n-GB" sz="2800" b="1" u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•3200 patients</a:t>
            </a:r>
          </a:p>
          <a:p>
            <a:pPr marL="342900" indent="-342900">
              <a:spcBef>
                <a:spcPct val="20000"/>
              </a:spcBef>
            </a:pP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•1</a:t>
            </a:r>
            <a:r>
              <a:rPr lang="en-GB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group: Asymptomatic</a:t>
            </a:r>
          </a:p>
          <a:p>
            <a:pPr marL="342900" indent="-342900">
              <a:spcBef>
                <a:spcPct val="20000"/>
              </a:spcBef>
            </a:pP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•2</a:t>
            </a:r>
            <a:r>
              <a:rPr lang="en-GB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group: 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Symptomatic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GB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GB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GB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GB" sz="320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7" name="Picture 2" descr="ESNCH – Belgrade 20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66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-54927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2296" name="Picture 7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512" y="188640"/>
            <a:ext cx="8784976" cy="61731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66609"/>
            <a:ext cx="594205" cy="381000"/>
          </a:xfrm>
          <a:prstGeom prst="rect">
            <a:avLst/>
          </a:prstGeom>
        </p:spPr>
      </p:pic>
      <p:pic>
        <p:nvPicPr>
          <p:cNvPr id="5" name="Picture 2" descr="ESNCH – Belgrade 2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75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7"/>
          <p:cNvSpPr txBox="1">
            <a:spLocks noChangeArrowheads="1"/>
          </p:cNvSpPr>
          <p:nvPr/>
        </p:nvSpPr>
        <p:spPr bwMode="auto">
          <a:xfrm>
            <a:off x="-54927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3315" name="Picture 8"/>
          <p:cNvPicPr>
            <a:picLocks noChangeAspect="1" noChangeArrowheads="1"/>
          </p:cNvPicPr>
          <p:nvPr/>
        </p:nvPicPr>
        <p:blipFill>
          <a:blip r:embed="rId5"/>
          <a:srcRect l="2499" t="1266" r="1666" b="51234"/>
          <a:stretch>
            <a:fillRect/>
          </a:stretch>
        </p:blipFill>
        <p:spPr bwMode="auto">
          <a:xfrm>
            <a:off x="152399" y="658634"/>
            <a:ext cx="8839200" cy="571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667504" y="116632"/>
            <a:ext cx="3808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Male </a:t>
            </a:r>
            <a:r>
              <a:rPr lang="en-US" sz="28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younger </a:t>
            </a:r>
            <a:r>
              <a:rPr lang="en-US" sz="28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than 75 </a:t>
            </a:r>
            <a:r>
              <a:rPr lang="en-US" sz="28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y</a:t>
            </a:r>
            <a:endParaRPr lang="en-US" sz="2800" b="1" u="none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4" y="6476567"/>
            <a:ext cx="594205" cy="381000"/>
          </a:xfrm>
          <a:prstGeom prst="rect">
            <a:avLst/>
          </a:prstGeom>
        </p:spPr>
      </p:pic>
      <p:pic>
        <p:nvPicPr>
          <p:cNvPr id="6" name="Picture 2" descr="ESNCH – Belgrade 2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473818"/>
            <a:ext cx="874904" cy="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25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62927</TotalTime>
  <Words>629</Words>
  <Application>Microsoft Office PowerPoint</Application>
  <PresentationFormat>On-screen Show (4:3)</PresentationFormat>
  <Paragraphs>170</Paragraphs>
  <Slides>36</Slides>
  <Notes>35</Notes>
  <HiddenSlides>0</HiddenSlides>
  <MMClips>36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Times New Roman</vt:lpstr>
      <vt:lpstr>Office Theme</vt:lpstr>
      <vt:lpstr>Acrobat Document</vt:lpstr>
      <vt:lpstr>Chart</vt:lpstr>
      <vt:lpstr>Surgical Treatment of Asymptomatic  Carotid Stenosis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 PREDAVANJA</dc:title>
  <dc:creator>Pedja</dc:creator>
  <cp:lastModifiedBy>man man</cp:lastModifiedBy>
  <cp:revision>378</cp:revision>
  <dcterms:created xsi:type="dcterms:W3CDTF">2016-02-03T08:19:49Z</dcterms:created>
  <dcterms:modified xsi:type="dcterms:W3CDTF">2021-10-13T17:34:45Z</dcterms:modified>
</cp:coreProperties>
</file>